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7" r:id="rId2"/>
    <p:sldId id="258" r:id="rId3"/>
    <p:sldId id="259" r:id="rId4"/>
    <p:sldId id="260" r:id="rId5"/>
    <p:sldId id="273" r:id="rId6"/>
    <p:sldId id="261" r:id="rId7"/>
    <p:sldId id="263" r:id="rId8"/>
    <p:sldId id="264" r:id="rId9"/>
    <p:sldId id="269" r:id="rId10"/>
    <p:sldId id="270" r:id="rId11"/>
    <p:sldId id="274" r:id="rId12"/>
    <p:sldId id="271" r:id="rId13"/>
    <p:sldId id="272" r:id="rId14"/>
    <p:sldId id="265" r:id="rId15"/>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7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71C1093-59AF-4E61-BA63-03DC252DA6F1}" type="datetimeFigureOut">
              <a:rPr kumimoji="1" lang="ja-JP" altLang="en-US" smtClean="0"/>
              <a:t>2019/4/5</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4BDD03F-6B33-4C2B-ABEE-2F949045372F}" type="slidenum">
              <a:rPr kumimoji="1" lang="ja-JP" altLang="en-US" smtClean="0"/>
              <a:t>‹#›</a:t>
            </a:fld>
            <a:endParaRPr kumimoji="1" lang="ja-JP" altLang="en-US"/>
          </a:p>
        </p:txBody>
      </p:sp>
    </p:spTree>
    <p:extLst>
      <p:ext uri="{BB962C8B-B14F-4D97-AF65-F5344CB8AC3E}">
        <p14:creationId xmlns:p14="http://schemas.microsoft.com/office/powerpoint/2010/main" val="30867936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BDD03F-6B33-4C2B-ABEE-2F949045372F}" type="slidenum">
              <a:rPr kumimoji="1" lang="ja-JP" altLang="en-US" smtClean="0"/>
              <a:t>9</a:t>
            </a:fld>
            <a:endParaRPr kumimoji="1" lang="ja-JP" altLang="en-US"/>
          </a:p>
        </p:txBody>
      </p:sp>
    </p:spTree>
    <p:extLst>
      <p:ext uri="{BB962C8B-B14F-4D97-AF65-F5344CB8AC3E}">
        <p14:creationId xmlns:p14="http://schemas.microsoft.com/office/powerpoint/2010/main" val="137589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サブタイトル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7" name="直線コネクタ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円/楕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円/楕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スライド番号プレースホルダー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E3F647-A68E-46F1-8CF5-E5329AEAB3CC}" type="slidenum">
              <a:rPr kumimoji="1" lang="ja-JP" altLang="en-US" smtClean="0"/>
              <a:t>‹#›</a:t>
            </a:fld>
            <a:endParaRPr kumimoji="1" lang="ja-JP" altLang="en-US"/>
          </a:p>
        </p:txBody>
      </p:sp>
      <p:sp>
        <p:nvSpPr>
          <p:cNvPr id="8" name="タイトル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E3F647-A68E-46F1-8CF5-E5329AEAB3C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2"/>
      </p:bgRef>
    </p:bg>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コネクタ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円/楕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6915912" y="3009901"/>
            <a:ext cx="457200" cy="441325"/>
          </a:xfrm>
        </p:spPr>
        <p:txBody>
          <a:bodyPr/>
          <a:lstStyle/>
          <a:p>
            <a:fld id="{C1E3F647-A68E-46F1-8CF5-E5329AEAB3CC}" type="slidenum">
              <a:rPr kumimoji="1" lang="ja-JP" altLang="en-US" smtClean="0"/>
              <a:t>‹#›</a:t>
            </a:fld>
            <a:endParaRPr kumimoji="1" lang="ja-JP" altLang="en-US"/>
          </a:p>
        </p:txBody>
      </p:sp>
      <p:sp>
        <p:nvSpPr>
          <p:cNvPr id="3" name="縦書きテキスト プレースホルダー 2"/>
          <p:cNvSpPr>
            <a:spLocks noGrp="1"/>
          </p:cNvSpPr>
          <p:nvPr>
            <p:ph type="body" orient="vert" idx="1"/>
          </p:nvPr>
        </p:nvSpPr>
        <p:spPr>
          <a:xfrm>
            <a:off x="304800" y="304800"/>
            <a:ext cx="6553200" cy="5821366"/>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縦書きタイトル 1"/>
          <p:cNvSpPr>
            <a:spLocks noGrp="1"/>
          </p:cNvSpPr>
          <p:nvPr>
            <p:ph type="title" orient="vert"/>
          </p:nvPr>
        </p:nvSpPr>
        <p:spPr>
          <a:xfrm>
            <a:off x="7391400" y="304801"/>
            <a:ext cx="1447800" cy="5851525"/>
          </a:xfrm>
        </p:spPr>
        <p:txBody>
          <a:bodyPr vert="eaVert"/>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361688" y="1026372"/>
            <a:ext cx="457200" cy="441325"/>
          </a:xfrm>
        </p:spPr>
        <p:txBody>
          <a:bodyPr/>
          <a:lstStyle/>
          <a:p>
            <a:fld id="{C1E3F647-A68E-46F1-8CF5-E5329AEAB3CC}"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301752" y="1527048"/>
            <a:ext cx="850392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3" name="正方形/長方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正方形/長方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8" name="直線コネクタ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円/楕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E3F647-A68E-46F1-8CF5-E5329AEAB3CC}" type="slidenum">
              <a:rPr kumimoji="1" lang="ja-JP" altLang="en-US" smtClean="0"/>
              <a:t>‹#›</a:t>
            </a:fld>
            <a:endParaRPr kumimoji="1" lang="ja-JP" altLang="en-US"/>
          </a:p>
        </p:txBody>
      </p:sp>
      <p:sp>
        <p:nvSpPr>
          <p:cNvPr id="2" name="タイトル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228600"/>
            <a:ext cx="8534400" cy="758952"/>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a:xfrm>
            <a:off x="5791200" y="6409944"/>
            <a:ext cx="3044952" cy="365760"/>
          </a:xfrm>
        </p:spPr>
        <p:txBody>
          <a:bodyPr/>
          <a:lstStyle/>
          <a:p>
            <a:fld id="{064E28D9-A60B-4023-92A0-33B03F30378D}" type="datetimeFigureOut">
              <a:rPr kumimoji="1" lang="ja-JP" altLang="en-US" smtClean="0"/>
              <a:t>2019/4/5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E3F647-A68E-46F1-8CF5-E5329AEAB3CC}" type="slidenum">
              <a:rPr kumimoji="1" lang="ja-JP" altLang="en-US" smtClean="0"/>
              <a:t>‹#›</a:t>
            </a:fld>
            <a:endParaRPr kumimoji="1" lang="ja-JP" altLang="en-US"/>
          </a:p>
        </p:txBody>
      </p:sp>
      <p:sp>
        <p:nvSpPr>
          <p:cNvPr id="8" name="直線コネクタ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コンテンツ プレースホルダー 9"/>
          <p:cNvSpPr>
            <a:spLocks noGrp="1"/>
          </p:cNvSpPr>
          <p:nvPr>
            <p:ph sz="half" idx="1"/>
          </p:nvPr>
        </p:nvSpPr>
        <p:spPr>
          <a:xfrm>
            <a:off x="301752"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コンテンツ プレースホルダー 11"/>
          <p:cNvSpPr>
            <a:spLocks noGrp="1"/>
          </p:cNvSpPr>
          <p:nvPr>
            <p:ph sz="half" idx="2"/>
          </p:nvPr>
        </p:nvSpPr>
        <p:spPr>
          <a:xfrm>
            <a:off x="4800600"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1">
        <a:schemeClr val="bg2"/>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正方形/長方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正方形/長方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正方形/長方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8" name="フッター プレースホルダー 7"/>
          <p:cNvSpPr>
            <a:spLocks noGrp="1"/>
          </p:cNvSpPr>
          <p:nvPr>
            <p:ph type="ftr" sz="quarter" idx="11"/>
          </p:nvPr>
        </p:nvSpPr>
        <p:spPr>
          <a:xfrm>
            <a:off x="304800" y="6409944"/>
            <a:ext cx="3581400" cy="365760"/>
          </a:xfrm>
        </p:spPr>
        <p:txBody>
          <a:bodyPr/>
          <a:lstStyle/>
          <a:p>
            <a:endParaRPr kumimoji="1" lang="ja-JP" altLang="en-US"/>
          </a:p>
        </p:txBody>
      </p:sp>
      <p:sp>
        <p:nvSpPr>
          <p:cNvPr id="15" name="直線コネクタ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コンテンツ プレースホルダー 23"/>
          <p:cNvSpPr>
            <a:spLocks noGrp="1"/>
          </p:cNvSpPr>
          <p:nvPr>
            <p:ph sz="quarter" idx="2"/>
          </p:nvPr>
        </p:nvSpPr>
        <p:spPr>
          <a:xfrm>
            <a:off x="301752" y="2471383"/>
            <a:ext cx="4041648" cy="3818404"/>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コンテンツ プレースホルダー 25"/>
          <p:cNvSpPr>
            <a:spLocks noGrp="1"/>
          </p:cNvSpPr>
          <p:nvPr>
            <p:ph sz="quarter" idx="4"/>
          </p:nvPr>
        </p:nvSpPr>
        <p:spPr>
          <a:xfrm>
            <a:off x="4800600" y="2471383"/>
            <a:ext cx="4038600" cy="382219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円/楕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円/楕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スライド番号プレースホルダー 8"/>
          <p:cNvSpPr>
            <a:spLocks noGrp="1"/>
          </p:cNvSpPr>
          <p:nvPr>
            <p:ph type="sldNum" sz="quarter" idx="12"/>
          </p:nvPr>
        </p:nvSpPr>
        <p:spPr>
          <a:xfrm>
            <a:off x="4343400" y="1042416"/>
            <a:ext cx="457200" cy="441325"/>
          </a:xfrm>
        </p:spPr>
        <p:txBody>
          <a:bodyPr/>
          <a:lstStyle>
            <a:lvl1pPr algn="ctr">
              <a:defRPr/>
            </a:lvl1pPr>
          </a:lstStyle>
          <a:p>
            <a:fld id="{C1E3F647-A68E-46F1-8CF5-E5329AEAB3CC}" type="slidenum">
              <a:rPr kumimoji="1" lang="ja-JP" altLang="en-US" smtClean="0"/>
              <a:t>‹#›</a:t>
            </a:fld>
            <a:endParaRPr kumimoji="1" lang="ja-JP" altLang="en-US"/>
          </a:p>
        </p:txBody>
      </p:sp>
      <p:sp>
        <p:nvSpPr>
          <p:cNvPr id="23" name="タイトル 22"/>
          <p:cNvSpPr>
            <a:spLocks noGrp="1"/>
          </p:cNvSpPr>
          <p:nvPr>
            <p:ph type="title"/>
          </p:nvPr>
        </p:nvSpPr>
        <p:spPr/>
        <p:txBody>
          <a:bodyPr rtlCol="0" anchor="b" anchorCtr="0"/>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343400" y="1036020"/>
            <a:ext cx="457200" cy="441325"/>
          </a:xfrm>
        </p:spPr>
        <p:txBody>
          <a:bodyPr/>
          <a:lstStyle/>
          <a:p>
            <a:fld id="{C1E3F647-A68E-46F1-8CF5-E5329AEAB3C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正方形/長方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正方形/長方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付プレースホルダー 1"/>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1E3F647-A68E-46F1-8CF5-E5329AEAB3C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正方形/長方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正方形/長方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コネクタ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コンテンツ プレースホルダー 19"/>
          <p:cNvSpPr>
            <a:spLocks noGrp="1"/>
          </p:cNvSpPr>
          <p:nvPr>
            <p:ph sz="quarter" idx="1"/>
          </p:nvPr>
        </p:nvSpPr>
        <p:spPr>
          <a:xfrm>
            <a:off x="3124200" y="685800"/>
            <a:ext cx="5638800" cy="5410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円/楕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1E3F647-A68E-46F1-8CF5-E5329AEAB3CC}" type="slidenum">
              <a:rPr kumimoji="1" lang="ja-JP" altLang="en-US" smtClean="0"/>
              <a:t>‹#›</a:t>
            </a:fld>
            <a:endParaRPr kumimoji="1" lang="ja-JP" altLang="en-US"/>
          </a:p>
        </p:txBody>
      </p:sp>
      <p:sp>
        <p:nvSpPr>
          <p:cNvPr id="21" name="正方形/長方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p:txBody>
          <a:bodyPr/>
          <a:lstStyle/>
          <a:p>
            <a:fld id="{064E28D9-A60B-4023-92A0-33B03F30378D}" type="datetimeFigureOut">
              <a:rPr kumimoji="1" lang="ja-JP" altLang="en-US" smtClean="0"/>
              <a:t>2019/4/5</a:t>
            </a:fld>
            <a:endParaRPr kumimoji="1" lang="ja-JP" altLang="en-US"/>
          </a:p>
        </p:txBody>
      </p:sp>
      <p:sp>
        <p:nvSpPr>
          <p:cNvPr id="6" name="フッター プレースホルダー 5"/>
          <p:cNvSpPr>
            <a:spLocks noGrp="1"/>
          </p:cNvSpPr>
          <p:nvPr>
            <p:ph type="ftr" sz="quarter" idx="11"/>
          </p:nvPr>
        </p:nvSpPr>
        <p:spPr>
          <a:xfrm>
            <a:off x="301752" y="6410848"/>
            <a:ext cx="3383280" cy="365760"/>
          </a:xfrm>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正方形/長方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円/楕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円/楕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38"/>
            <a:ext cx="457200" cy="441325"/>
          </a:xfrm>
        </p:spPr>
        <p:txBody>
          <a:bodyPr/>
          <a:lstStyle/>
          <a:p>
            <a:fld id="{C1E3F647-A68E-46F1-8CF5-E5329AEAB3CC}" type="slidenum">
              <a:rPr kumimoji="1" lang="ja-JP" altLang="en-US" smtClean="0"/>
              <a:t>‹#›</a:t>
            </a:fld>
            <a:endParaRPr kumimoji="1" lang="ja-JP" altLang="en-US"/>
          </a:p>
        </p:txBody>
      </p:sp>
      <p:sp>
        <p:nvSpPr>
          <p:cNvPr id="2" name="タイトル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3000375" y="609600"/>
            <a:ext cx="5867400" cy="4267200"/>
          </a:xfrm>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22" name="正方形/長方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a:xfrm>
            <a:off x="5788152" y="6404984"/>
            <a:ext cx="3044952" cy="365760"/>
          </a:xfrm>
        </p:spPr>
        <p:txBody>
          <a:bodyPr/>
          <a:lstStyle/>
          <a:p>
            <a:fld id="{064E28D9-A60B-4023-92A0-33B03F30378D}" type="datetimeFigureOut">
              <a:rPr kumimoji="1" lang="ja-JP" altLang="en-US" smtClean="0"/>
              <a:t>2019/4/5</a:t>
            </a:fld>
            <a:endParaRPr kumimoji="1" lang="ja-JP" altLang="en-US"/>
          </a:p>
        </p:txBody>
      </p:sp>
      <p:sp>
        <p:nvSpPr>
          <p:cNvPr id="6" name="フッター プレースホルダー 5"/>
          <p:cNvSpPr>
            <a:spLocks noGrp="1"/>
          </p:cNvSpPr>
          <p:nvPr>
            <p:ph type="ftr" sz="quarter" idx="11"/>
          </p:nvPr>
        </p:nvSpPr>
        <p:spPr>
          <a:xfrm>
            <a:off x="301752" y="6410848"/>
            <a:ext cx="3584448" cy="365760"/>
          </a:xfrm>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付プレースホルダー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64E28D9-A60B-4023-92A0-33B03F30378D}" type="datetimeFigureOut">
              <a:rPr kumimoji="1" lang="ja-JP" altLang="en-US" smtClean="0"/>
              <a:t>2019/4/5</a:t>
            </a:fld>
            <a:endParaRPr kumimoji="1" lang="ja-JP" altLang="en-US"/>
          </a:p>
        </p:txBody>
      </p:sp>
      <p:sp>
        <p:nvSpPr>
          <p:cNvPr id="3" name="フッター プレースホルダー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1" lang="ja-JP" altLang="en-US"/>
          </a:p>
        </p:txBody>
      </p:sp>
      <p:sp>
        <p:nvSpPr>
          <p:cNvPr id="8" name="正方形/長方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コネクタ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円/楕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1E3F647-A68E-46F1-8CF5-E5329AEAB3CC}" type="slidenum">
              <a:rPr kumimoji="1" lang="ja-JP" altLang="en-US" smtClean="0"/>
              <a:t>‹#›</a:t>
            </a:fld>
            <a:endParaRPr kumimoji="1" lang="ja-JP" altLang="en-US"/>
          </a:p>
        </p:txBody>
      </p:sp>
      <p:sp>
        <p:nvSpPr>
          <p:cNvPr id="22" name="タイトル プレースホルダー 21"/>
          <p:cNvSpPr>
            <a:spLocks noGrp="1"/>
          </p:cNvSpPr>
          <p:nvPr>
            <p:ph type="title"/>
          </p:nvPr>
        </p:nvSpPr>
        <p:spPr>
          <a:xfrm>
            <a:off x="301752" y="228600"/>
            <a:ext cx="8534400" cy="758952"/>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611560" y="5373216"/>
            <a:ext cx="7920880" cy="1008112"/>
          </a:xfrm>
        </p:spPr>
        <p:txBody>
          <a:bodyPr>
            <a:normAutofit/>
          </a:bodyPr>
          <a:lstStyle/>
          <a:p>
            <a:r>
              <a:rPr kumimoji="1" lang="en-US" altLang="ja-JP" sz="2400" dirty="0" smtClean="0">
                <a:solidFill>
                  <a:srgbClr val="7030A0"/>
                </a:solidFill>
              </a:rPr>
              <a:t>2016</a:t>
            </a:r>
            <a:r>
              <a:rPr kumimoji="1" lang="ja-JP" altLang="en-US" sz="2400" dirty="0" smtClean="0">
                <a:solidFill>
                  <a:srgbClr val="7030A0"/>
                </a:solidFill>
              </a:rPr>
              <a:t>年</a:t>
            </a:r>
            <a:r>
              <a:rPr kumimoji="1" lang="en-US" altLang="ja-JP" sz="2400" dirty="0" smtClean="0">
                <a:solidFill>
                  <a:srgbClr val="7030A0"/>
                </a:solidFill>
              </a:rPr>
              <a:t>11</a:t>
            </a:r>
            <a:r>
              <a:rPr kumimoji="1" lang="ja-JP" altLang="en-US" sz="2400" dirty="0" smtClean="0">
                <a:solidFill>
                  <a:srgbClr val="7030A0"/>
                </a:solidFill>
              </a:rPr>
              <a:t>月</a:t>
            </a:r>
            <a:r>
              <a:rPr kumimoji="1" lang="en-US" altLang="ja-JP" sz="2400" dirty="0" smtClean="0">
                <a:solidFill>
                  <a:srgbClr val="7030A0"/>
                </a:solidFill>
              </a:rPr>
              <a:t>2</a:t>
            </a:r>
            <a:r>
              <a:rPr lang="en-US" altLang="ja-JP" sz="2400" dirty="0">
                <a:solidFill>
                  <a:srgbClr val="7030A0"/>
                </a:solidFill>
              </a:rPr>
              <a:t>6</a:t>
            </a:r>
            <a:r>
              <a:rPr kumimoji="1" lang="ja-JP" altLang="en-US" sz="2400" dirty="0" smtClean="0">
                <a:solidFill>
                  <a:srgbClr val="7030A0"/>
                </a:solidFill>
              </a:rPr>
              <a:t>日　</a:t>
            </a:r>
            <a:r>
              <a:rPr lang="ja-JP" altLang="en-US" sz="2400" dirty="0">
                <a:solidFill>
                  <a:srgbClr val="7030A0"/>
                </a:solidFill>
              </a:rPr>
              <a:t>健康福祉</a:t>
            </a:r>
            <a:r>
              <a:rPr lang="ja-JP" altLang="en-US" sz="2400" dirty="0" smtClean="0">
                <a:solidFill>
                  <a:srgbClr val="7030A0"/>
                </a:solidFill>
              </a:rPr>
              <a:t>センター会議室</a:t>
            </a:r>
            <a:endParaRPr lang="en-US" altLang="ja-JP" sz="2400" dirty="0" smtClean="0">
              <a:solidFill>
                <a:srgbClr val="7030A0"/>
              </a:solidFill>
            </a:endParaRPr>
          </a:p>
          <a:p>
            <a:r>
              <a:rPr kumimoji="1" lang="ja-JP" altLang="en-US" sz="2400" dirty="0" smtClean="0">
                <a:solidFill>
                  <a:srgbClr val="7030A0"/>
                </a:solidFill>
              </a:rPr>
              <a:t>いしがき女性９条の会　</a:t>
            </a:r>
            <a:r>
              <a:rPr kumimoji="1" lang="ja-JP" altLang="en-US" sz="2400" dirty="0" smtClean="0">
                <a:solidFill>
                  <a:srgbClr val="7030A0"/>
                </a:solidFill>
                <a:latin typeface="+mn-ea"/>
              </a:rPr>
              <a:t>「まずは知ることから」</a:t>
            </a:r>
            <a:r>
              <a:rPr kumimoji="1" lang="ja-JP" altLang="en-US" sz="2400" dirty="0" smtClean="0">
                <a:solidFill>
                  <a:srgbClr val="7030A0"/>
                </a:solidFill>
              </a:rPr>
              <a:t>勉強会</a:t>
            </a:r>
            <a:endParaRPr kumimoji="1" lang="en-US" altLang="ja-JP" sz="2400" dirty="0" smtClean="0">
              <a:solidFill>
                <a:srgbClr val="7030A0"/>
              </a:solidFill>
            </a:endParaRPr>
          </a:p>
        </p:txBody>
      </p:sp>
      <p:sp>
        <p:nvSpPr>
          <p:cNvPr id="3" name="タイトル 2"/>
          <p:cNvSpPr>
            <a:spLocks noGrp="1"/>
          </p:cNvSpPr>
          <p:nvPr>
            <p:ph type="ctrTitle"/>
          </p:nvPr>
        </p:nvSpPr>
        <p:spPr>
          <a:xfrm>
            <a:off x="539552" y="620688"/>
            <a:ext cx="8208912" cy="1607840"/>
          </a:xfrm>
        </p:spPr>
        <p:txBody>
          <a:bodyPr>
            <a:normAutofit fontScale="90000"/>
          </a:bodyPr>
          <a:lstStyle/>
          <a:p>
            <a:r>
              <a:rPr lang="ja-JP" altLang="en-US" sz="4400" b="1" dirty="0" smtClean="0">
                <a:latin typeface="HGP創英角ﾎﾟｯﾌﾟ体" panose="040B0A00000000000000" pitchFamily="50" charset="-128"/>
                <a:ea typeface="HGP創英角ﾎﾟｯﾌﾟ体" panose="040B0A00000000000000" pitchFamily="50" charset="-128"/>
              </a:rPr>
              <a:t>まずは知ることから 自衛隊配備計画</a:t>
            </a:r>
            <a:r>
              <a:rPr lang="en-US" altLang="ja-JP" sz="4000" b="1" dirty="0" smtClean="0">
                <a:latin typeface="HGP創英角ﾎﾟｯﾌﾟ体" panose="040B0A00000000000000" pitchFamily="50" charset="-128"/>
                <a:ea typeface="HGP創英角ﾎﾟｯﾌﾟ体" panose="040B0A00000000000000" pitchFamily="50" charset="-128"/>
              </a:rPr>
              <a:t/>
            </a:r>
            <a:br>
              <a:rPr lang="en-US" altLang="ja-JP" sz="4000" b="1" dirty="0" smtClean="0">
                <a:latin typeface="HGP創英角ﾎﾟｯﾌﾟ体" panose="040B0A00000000000000" pitchFamily="50" charset="-128"/>
                <a:ea typeface="HGP創英角ﾎﾟｯﾌﾟ体" panose="040B0A00000000000000" pitchFamily="50" charset="-128"/>
              </a:rPr>
            </a:br>
            <a:r>
              <a:rPr lang="en-US" altLang="ja-JP" sz="800" b="1" dirty="0" smtClean="0"/>
              <a:t/>
            </a:r>
            <a:br>
              <a:rPr lang="en-US" altLang="ja-JP" sz="800" b="1" dirty="0" smtClean="0"/>
            </a:br>
            <a:r>
              <a:rPr lang="en-US" altLang="ja-JP" sz="800" b="1" dirty="0"/>
              <a:t/>
            </a:r>
            <a:br>
              <a:rPr lang="en-US" altLang="ja-JP" sz="800" b="1" dirty="0"/>
            </a:br>
            <a:r>
              <a:rPr lang="ja-JP" altLang="en-US" sz="2700" b="1" dirty="0" smtClean="0">
                <a:solidFill>
                  <a:srgbClr val="C00000"/>
                </a:solidFill>
                <a:latin typeface="HGPｺﾞｼｯｸE" panose="020B0900000000000000" pitchFamily="50" charset="-128"/>
                <a:ea typeface="HGPｺﾞｼｯｸE" panose="020B0900000000000000" pitchFamily="50" charset="-128"/>
              </a:rPr>
              <a:t>「</a:t>
            </a:r>
            <a:r>
              <a:rPr lang="ja-JP" altLang="en-US" sz="2700" b="1" dirty="0">
                <a:solidFill>
                  <a:srgbClr val="C00000"/>
                </a:solidFill>
                <a:latin typeface="HGPｺﾞｼｯｸE" panose="020B0900000000000000" pitchFamily="50" charset="-128"/>
                <a:ea typeface="HGPｺﾞｼｯｸE" panose="020B0900000000000000" pitchFamily="50" charset="-128"/>
              </a:rPr>
              <a:t>事前質問への防衛省の回答」からわかったこと</a:t>
            </a:r>
            <a:br>
              <a:rPr lang="ja-JP" altLang="en-US" sz="2700" b="1" dirty="0">
                <a:solidFill>
                  <a:srgbClr val="C00000"/>
                </a:solidFill>
                <a:latin typeface="HGPｺﾞｼｯｸE" panose="020B0900000000000000" pitchFamily="50" charset="-128"/>
                <a:ea typeface="HGPｺﾞｼｯｸE" panose="020B0900000000000000" pitchFamily="50" charset="-128"/>
              </a:rPr>
            </a:br>
            <a:endParaRPr kumimoji="1" lang="ja-JP" altLang="en-US" sz="2700" b="1" dirty="0">
              <a:solidFill>
                <a:srgbClr val="C00000"/>
              </a:solidFill>
              <a:latin typeface="HGPｺﾞｼｯｸE" panose="020B0900000000000000" pitchFamily="50" charset="-128"/>
              <a:ea typeface="HGPｺﾞｼｯｸE" panose="020B0900000000000000"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770093"/>
            <a:ext cx="3503694" cy="2627771"/>
          </a:xfrm>
          <a:prstGeom prst="rect">
            <a:avLst/>
          </a:prstGeom>
        </p:spPr>
      </p:pic>
    </p:spTree>
    <p:extLst>
      <p:ext uri="{BB962C8B-B14F-4D97-AF65-F5344CB8AC3E}">
        <p14:creationId xmlns:p14="http://schemas.microsoft.com/office/powerpoint/2010/main" val="294304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石垣島で</a:t>
            </a:r>
            <a:r>
              <a:rPr lang="ja-JP" altLang="en-US" dirty="0"/>
              <a:t>島嶼</a:t>
            </a:r>
            <a:r>
              <a:rPr kumimoji="1" lang="ja-JP" altLang="en-US" dirty="0" smtClean="0"/>
              <a:t>防衛・奪回戦争 </a:t>
            </a:r>
            <a:r>
              <a:rPr kumimoji="1" lang="en-US" altLang="ja-JP" dirty="0" smtClean="0">
                <a:solidFill>
                  <a:srgbClr val="FF0000"/>
                </a:solidFill>
              </a:rPr>
              <a:t>New!</a:t>
            </a:r>
            <a:r>
              <a:rPr kumimoji="1" lang="en-US" altLang="ja-JP" dirty="0" smtClean="0"/>
              <a:t> </a:t>
            </a:r>
            <a:r>
              <a:rPr lang="ja-JP" altLang="en-US" sz="2300" dirty="0" smtClean="0"/>
              <a:t>質問４９、５３への回答</a:t>
            </a:r>
            <a:endParaRPr kumimoji="1" lang="ja-JP" altLang="en-US" sz="2300" dirty="0"/>
          </a:p>
        </p:txBody>
      </p:sp>
      <p:sp>
        <p:nvSpPr>
          <p:cNvPr id="3" name="コンテンツ プレースホルダー 2"/>
          <p:cNvSpPr>
            <a:spLocks noGrp="1"/>
          </p:cNvSpPr>
          <p:nvPr>
            <p:ph sz="quarter" idx="1"/>
          </p:nvPr>
        </p:nvSpPr>
        <p:spPr>
          <a:xfrm>
            <a:off x="458870" y="2908892"/>
            <a:ext cx="8370275" cy="648072"/>
          </a:xfrm>
        </p:spPr>
        <p:txBody>
          <a:bodyPr>
            <a:normAutofit fontScale="70000" lnSpcReduction="20000"/>
          </a:bodyPr>
          <a:lstStyle/>
          <a:p>
            <a:pPr marL="0" indent="0">
              <a:buNone/>
            </a:pPr>
            <a:r>
              <a:rPr kumimoji="1" lang="ja-JP" altLang="en-US" sz="3000" b="1" dirty="0" smtClean="0">
                <a:latin typeface="+mj-ea"/>
                <a:ea typeface="+mj-ea"/>
              </a:rPr>
              <a:t>石垣島でもこの方針に従って防衛する</a:t>
            </a:r>
            <a:r>
              <a:rPr kumimoji="1" lang="ja-JP" altLang="en-US" b="1" dirty="0" smtClean="0"/>
              <a:t>、と回答。</a:t>
            </a:r>
            <a:endParaRPr kumimoji="1" lang="en-US" altLang="ja-JP" b="1" dirty="0" smtClean="0"/>
          </a:p>
          <a:p>
            <a:pPr marL="0" indent="0">
              <a:buNone/>
            </a:pPr>
            <a:r>
              <a:rPr kumimoji="1" lang="ja-JP" altLang="en-US" b="1" dirty="0" smtClean="0"/>
              <a:t>何万もの人が住む島で</a:t>
            </a:r>
            <a:r>
              <a:rPr lang="ja-JP" altLang="en-US" b="1" dirty="0" smtClean="0"/>
              <a:t>、そのように</a:t>
            </a:r>
            <a:r>
              <a:rPr kumimoji="1" lang="ja-JP" altLang="en-US" b="1" dirty="0" smtClean="0"/>
              <a:t>はっきり認めたのは、</a:t>
            </a:r>
            <a:r>
              <a:rPr lang="ja-JP" altLang="en-US" b="1" dirty="0"/>
              <a:t>おそらく</a:t>
            </a:r>
            <a:r>
              <a:rPr kumimoji="1" lang="ja-JP" altLang="en-US" b="1" dirty="0" smtClean="0"/>
              <a:t>はじめて。</a:t>
            </a:r>
            <a:endParaRPr kumimoji="1" lang="en-US" altLang="ja-JP" b="1" dirty="0" smtClean="0"/>
          </a:p>
          <a:p>
            <a:pPr marL="0" indent="0">
              <a:buNone/>
            </a:pPr>
            <a:endParaRPr kumimoji="1" lang="ja-JP" altLang="en-US" dirty="0"/>
          </a:p>
        </p:txBody>
      </p:sp>
      <p:sp>
        <p:nvSpPr>
          <p:cNvPr id="4" name="テキスト ボックス 3"/>
          <p:cNvSpPr txBox="1"/>
          <p:nvPr/>
        </p:nvSpPr>
        <p:spPr>
          <a:xfrm>
            <a:off x="337865" y="1556792"/>
            <a:ext cx="8424936" cy="1277273"/>
          </a:xfrm>
          <a:prstGeom prst="rect">
            <a:avLst/>
          </a:prstGeom>
          <a:noFill/>
        </p:spPr>
        <p:txBody>
          <a:bodyPr wrap="square" rtlCol="0">
            <a:spAutoFit/>
          </a:bodyPr>
          <a:lstStyle/>
          <a:p>
            <a:r>
              <a:rPr kumimoji="1" lang="ja-JP" altLang="en-US" sz="2000" b="1" dirty="0" smtClean="0">
                <a:solidFill>
                  <a:srgbClr val="0070C0"/>
                </a:solidFill>
              </a:rPr>
              <a:t>「防衛計画の大綱」の「島嶼防衛・奪回方針」</a:t>
            </a:r>
            <a:r>
              <a:rPr kumimoji="1" lang="ja-JP" altLang="en-US" sz="2000" dirty="0" smtClean="0"/>
              <a:t>（</a:t>
            </a:r>
            <a:r>
              <a:rPr kumimoji="1" lang="ja-JP" altLang="en-US" dirty="0" smtClean="0"/>
              <a:t>要旨）</a:t>
            </a:r>
            <a:endParaRPr kumimoji="1" lang="en-US" altLang="ja-JP" dirty="0" smtClean="0"/>
          </a:p>
          <a:p>
            <a:r>
              <a:rPr kumimoji="1" lang="ja-JP" altLang="en-US" sz="1900" dirty="0" smtClean="0">
                <a:solidFill>
                  <a:srgbClr val="0070C0"/>
                </a:solidFill>
              </a:rPr>
              <a:t>「島が攻撃されたら、</a:t>
            </a:r>
            <a:r>
              <a:rPr kumimoji="1" lang="ja-JP" altLang="en-US" sz="1900" b="1" dirty="0" smtClean="0">
                <a:solidFill>
                  <a:srgbClr val="0070C0"/>
                </a:solidFill>
              </a:rPr>
              <a:t>配置された部隊</a:t>
            </a:r>
            <a:r>
              <a:rPr kumimoji="1" lang="ja-JP" altLang="en-US" sz="1900" dirty="0" smtClean="0">
                <a:solidFill>
                  <a:srgbClr val="0070C0"/>
                </a:solidFill>
              </a:rPr>
              <a:t>に加えて、増援部隊を機動展開し、海と空で優勢を保ちながら、侵略を阻止・排除し、</a:t>
            </a:r>
            <a:r>
              <a:rPr kumimoji="1" lang="ja-JP" altLang="en-US" sz="1900" b="1" dirty="0" smtClean="0">
                <a:solidFill>
                  <a:srgbClr val="0070C0"/>
                </a:solidFill>
              </a:rPr>
              <a:t>島が占領されたら取り返す</a:t>
            </a:r>
            <a:r>
              <a:rPr kumimoji="1" lang="ja-JP" altLang="en-US" sz="1900" dirty="0" smtClean="0">
                <a:solidFill>
                  <a:srgbClr val="0070C0"/>
                </a:solidFill>
              </a:rPr>
              <a:t>。その際、</a:t>
            </a:r>
            <a:r>
              <a:rPr kumimoji="1" lang="ja-JP" altLang="en-US" sz="1900" b="1" dirty="0" smtClean="0">
                <a:solidFill>
                  <a:srgbClr val="0070C0"/>
                </a:solidFill>
              </a:rPr>
              <a:t>弾道ミサイル、巡航ミサイルによる攻撃に対応する</a:t>
            </a:r>
            <a:r>
              <a:rPr kumimoji="1" lang="ja-JP" altLang="en-US" sz="1900" dirty="0" smtClean="0">
                <a:solidFill>
                  <a:srgbClr val="0070C0"/>
                </a:solidFill>
              </a:rPr>
              <a:t>。」</a:t>
            </a:r>
            <a:endParaRPr kumimoji="1" lang="ja-JP" altLang="en-US" sz="1900" dirty="0">
              <a:solidFill>
                <a:srgbClr val="0070C0"/>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65" y="3556964"/>
            <a:ext cx="3816424" cy="2536332"/>
          </a:xfrm>
          <a:prstGeom prst="rect">
            <a:avLst/>
          </a:prstGeom>
        </p:spPr>
      </p:pic>
      <p:sp>
        <p:nvSpPr>
          <p:cNvPr id="6" name="テキスト ボックス 5"/>
          <p:cNvSpPr txBox="1"/>
          <p:nvPr/>
        </p:nvSpPr>
        <p:spPr>
          <a:xfrm>
            <a:off x="291353" y="6093296"/>
            <a:ext cx="5373587" cy="307777"/>
          </a:xfrm>
          <a:prstGeom prst="rect">
            <a:avLst/>
          </a:prstGeom>
          <a:noFill/>
        </p:spPr>
        <p:txBody>
          <a:bodyPr wrap="none" rtlCol="0">
            <a:spAutoFit/>
          </a:bodyPr>
          <a:lstStyle/>
          <a:p>
            <a:r>
              <a:rPr kumimoji="1" lang="ja-JP" altLang="en-US" sz="1400" dirty="0" smtClean="0"/>
              <a:t>「離島奪回」陸自富士総合火力演習（２０１６年８</a:t>
            </a:r>
            <a:r>
              <a:rPr lang="ja-JP" altLang="en-US" sz="1400" dirty="0" smtClean="0"/>
              <a:t>月</a:t>
            </a:r>
            <a:r>
              <a:rPr lang="en-US" altLang="ja-JP" sz="1400" dirty="0" smtClean="0"/>
              <a:t>)</a:t>
            </a:r>
            <a:r>
              <a:rPr lang="ja-JP" altLang="en-US" sz="1400" dirty="0" smtClean="0"/>
              <a:t>　</a:t>
            </a:r>
            <a:r>
              <a:rPr lang="en-US" altLang="ja-JP" sz="1400" dirty="0" smtClean="0"/>
              <a:t>JGSDF webpage</a:t>
            </a:r>
            <a:endParaRPr kumimoji="1" lang="ja-JP" altLang="en-US" sz="1400" dirty="0"/>
          </a:p>
        </p:txBody>
      </p:sp>
      <p:sp>
        <p:nvSpPr>
          <p:cNvPr id="7" name="テキスト ボックス 6"/>
          <p:cNvSpPr txBox="1"/>
          <p:nvPr/>
        </p:nvSpPr>
        <p:spPr>
          <a:xfrm>
            <a:off x="4644008" y="3717134"/>
            <a:ext cx="3888432" cy="2215991"/>
          </a:xfrm>
          <a:prstGeom prst="rect">
            <a:avLst/>
          </a:prstGeom>
          <a:noFill/>
        </p:spPr>
        <p:txBody>
          <a:bodyPr wrap="square" rtlCol="0">
            <a:spAutoFit/>
          </a:bodyPr>
          <a:lstStyle/>
          <a:p>
            <a:r>
              <a:rPr lang="ja-JP" altLang="en-US" sz="2300" dirty="0" smtClean="0"/>
              <a:t>「</a:t>
            </a:r>
            <a:r>
              <a:rPr lang="ja-JP" altLang="en-US" sz="2300" b="1" dirty="0" smtClean="0">
                <a:solidFill>
                  <a:srgbClr val="0070C0"/>
                </a:solidFill>
              </a:rPr>
              <a:t>ミサイル攻撃を受け、地上戦や奪回戦もするのなら、住民の生命、財産を守る抑止力には</a:t>
            </a:r>
            <a:r>
              <a:rPr kumimoji="1" lang="ja-JP" altLang="en-US" sz="2300" b="1" dirty="0" smtClean="0">
                <a:solidFill>
                  <a:srgbClr val="0070C0"/>
                </a:solidFill>
              </a:rPr>
              <a:t>全くならないではないか？</a:t>
            </a:r>
            <a:r>
              <a:rPr kumimoji="1" lang="ja-JP" altLang="en-US" sz="2300" dirty="0" smtClean="0"/>
              <a:t>」とたずねた質問５３</a:t>
            </a:r>
            <a:r>
              <a:rPr lang="ja-JP" altLang="en-US" sz="2300" dirty="0" smtClean="0"/>
              <a:t>へは、</a:t>
            </a:r>
            <a:endParaRPr lang="en-US" altLang="ja-JP" sz="2300" dirty="0" smtClean="0"/>
          </a:p>
          <a:p>
            <a:r>
              <a:rPr lang="ja-JP" altLang="en-US" sz="2300" b="1" dirty="0" smtClean="0"/>
              <a:t>答えなし</a:t>
            </a:r>
            <a:r>
              <a:rPr lang="ja-JP" altLang="en-US" sz="2300" dirty="0" smtClean="0"/>
              <a:t>。</a:t>
            </a:r>
            <a:endParaRPr kumimoji="1" lang="ja-JP" altLang="en-US" sz="2300" dirty="0"/>
          </a:p>
        </p:txBody>
      </p:sp>
    </p:spTree>
    <p:extLst>
      <p:ext uri="{BB962C8B-B14F-4D97-AF65-F5344CB8AC3E}">
        <p14:creationId xmlns:p14="http://schemas.microsoft.com/office/powerpoint/2010/main" val="1865695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28600"/>
            <a:ext cx="8712968" cy="752128"/>
          </a:xfrm>
        </p:spPr>
        <p:txBody>
          <a:bodyPr>
            <a:noAutofit/>
          </a:bodyPr>
          <a:lstStyle/>
          <a:p>
            <a:pPr algn="l"/>
            <a:r>
              <a:rPr kumimoji="1" lang="ja-JP" altLang="en-US" sz="1800" b="1" dirty="0" smtClean="0"/>
              <a:t>公開討論会で、「止める会」のビラについて</a:t>
            </a:r>
            <a:r>
              <a:rPr kumimoji="1" lang="en-US" altLang="ja-JP" sz="1800" b="1" dirty="0" smtClean="0"/>
              <a:t/>
            </a:r>
            <a:br>
              <a:rPr kumimoji="1" lang="en-US" altLang="ja-JP" sz="1800" b="1" dirty="0" smtClean="0"/>
            </a:br>
            <a:r>
              <a:rPr kumimoji="1" lang="ja-JP" altLang="en-US" sz="2700" dirty="0" smtClean="0"/>
              <a:t>砥板市議は「</a:t>
            </a:r>
            <a:r>
              <a:rPr kumimoji="1" lang="en-US" altLang="ja-JP" sz="2700" dirty="0" smtClean="0"/>
              <a:t>『</a:t>
            </a:r>
            <a:r>
              <a:rPr kumimoji="1" lang="ja-JP" altLang="en-US" sz="2700" dirty="0" smtClean="0"/>
              <a:t>オスプレイが来る</a:t>
            </a:r>
            <a:r>
              <a:rPr kumimoji="1" lang="en-US" altLang="ja-JP" sz="2700" dirty="0" smtClean="0"/>
              <a:t>』</a:t>
            </a:r>
            <a:r>
              <a:rPr kumimoji="1" lang="ja-JP" altLang="en-US" sz="2700" dirty="0" smtClean="0"/>
              <a:t>なんて！」と息巻いたけど</a:t>
            </a:r>
            <a:endParaRPr kumimoji="1" lang="ja-JP" altLang="en-US" sz="2700" dirty="0"/>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19" y="1484784"/>
            <a:ext cx="5236291" cy="4824536"/>
          </a:xfrm>
        </p:spPr>
      </p:pic>
      <p:sp>
        <p:nvSpPr>
          <p:cNvPr id="6" name="テキスト ボックス 5"/>
          <p:cNvSpPr txBox="1"/>
          <p:nvPr/>
        </p:nvSpPr>
        <p:spPr>
          <a:xfrm>
            <a:off x="5724128" y="1628800"/>
            <a:ext cx="2952328" cy="4154984"/>
          </a:xfrm>
          <a:prstGeom prst="rect">
            <a:avLst/>
          </a:prstGeom>
          <a:noFill/>
        </p:spPr>
        <p:txBody>
          <a:bodyPr wrap="square" rtlCol="0">
            <a:spAutoFit/>
          </a:bodyPr>
          <a:lstStyle/>
          <a:p>
            <a:r>
              <a:rPr kumimoji="1" lang="ja-JP" altLang="en-US" sz="2400" dirty="0" smtClean="0"/>
              <a:t>防衛省が佐賀空港への配備計画を進めている陸自のオスプレイ１７機は、</a:t>
            </a:r>
            <a:r>
              <a:rPr kumimoji="1" lang="ja-JP" altLang="en-US" sz="2400" b="1" dirty="0" smtClean="0">
                <a:solidFill>
                  <a:srgbClr val="002060"/>
                </a:solidFill>
              </a:rPr>
              <a:t>島嶼防衛・奪回戦で南西諸島に「水陸機動団」を緊急機動展開する手段。</a:t>
            </a:r>
            <a:endParaRPr kumimoji="1" lang="en-US" altLang="ja-JP" sz="2400" b="1" dirty="0" smtClean="0">
              <a:solidFill>
                <a:srgbClr val="002060"/>
              </a:solidFill>
            </a:endParaRPr>
          </a:p>
          <a:p>
            <a:endParaRPr kumimoji="1" lang="en-US" altLang="ja-JP" sz="2400" dirty="0" smtClean="0"/>
          </a:p>
          <a:p>
            <a:r>
              <a:rPr lang="ja-JP" altLang="en-US" sz="2400" dirty="0"/>
              <a:t>じゃあ</a:t>
            </a:r>
            <a:r>
              <a:rPr lang="ja-JP" altLang="en-US" sz="2400" dirty="0" smtClean="0"/>
              <a:t>、訓練などに、飛んで来ないわけがないじゃない！</a:t>
            </a:r>
            <a:endParaRPr kumimoji="1" lang="ja-JP" altLang="en-US" sz="2400" dirty="0"/>
          </a:p>
        </p:txBody>
      </p:sp>
    </p:spTree>
    <p:extLst>
      <p:ext uri="{BB962C8B-B14F-4D97-AF65-F5344CB8AC3E}">
        <p14:creationId xmlns:p14="http://schemas.microsoft.com/office/powerpoint/2010/main" val="1176061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28600"/>
            <a:ext cx="8784976" cy="752128"/>
          </a:xfrm>
        </p:spPr>
        <p:txBody>
          <a:bodyPr>
            <a:normAutofit fontScale="90000"/>
          </a:bodyPr>
          <a:lstStyle/>
          <a:p>
            <a:r>
              <a:rPr kumimoji="1" lang="ja-JP" altLang="en-US" dirty="0" smtClean="0"/>
              <a:t>結局、島外避難しかないが</a:t>
            </a:r>
            <a:r>
              <a:rPr kumimoji="1" lang="ja-JP" altLang="en-US" dirty="0" err="1" smtClean="0"/>
              <a:t>．．．</a:t>
            </a:r>
            <a:r>
              <a:rPr kumimoji="1" lang="en-US" altLang="ja-JP" dirty="0" smtClean="0">
                <a:solidFill>
                  <a:srgbClr val="FF0000"/>
                </a:solidFill>
              </a:rPr>
              <a:t>New!</a:t>
            </a:r>
            <a:r>
              <a:rPr kumimoji="1" lang="en-US" altLang="ja-JP" dirty="0" smtClean="0"/>
              <a:t> </a:t>
            </a:r>
            <a:r>
              <a:rPr kumimoji="1" lang="ja-JP" altLang="en-US" sz="2700" dirty="0" smtClean="0"/>
              <a:t>質問</a:t>
            </a:r>
            <a:r>
              <a:rPr lang="ja-JP" altLang="en-US" sz="2700" dirty="0"/>
              <a:t>１４０</a:t>
            </a:r>
            <a:r>
              <a:rPr kumimoji="1" lang="ja-JP" altLang="en-US" sz="2700" dirty="0" smtClean="0"/>
              <a:t>への回答</a:t>
            </a:r>
            <a:endParaRPr kumimoji="1" lang="ja-JP" altLang="en-US" sz="2700" dirty="0"/>
          </a:p>
        </p:txBody>
      </p:sp>
      <p:sp>
        <p:nvSpPr>
          <p:cNvPr id="3" name="コンテンツ プレースホルダー 2"/>
          <p:cNvSpPr>
            <a:spLocks noGrp="1"/>
          </p:cNvSpPr>
          <p:nvPr>
            <p:ph sz="quarter" idx="1"/>
          </p:nvPr>
        </p:nvSpPr>
        <p:spPr>
          <a:xfrm>
            <a:off x="323527" y="1628800"/>
            <a:ext cx="8568953" cy="1800200"/>
          </a:xfrm>
        </p:spPr>
        <p:txBody>
          <a:bodyPr>
            <a:normAutofit/>
          </a:bodyPr>
          <a:lstStyle/>
          <a:p>
            <a:pPr marL="0" indent="0">
              <a:buNone/>
            </a:pPr>
            <a:r>
              <a:rPr kumimoji="1" lang="ja-JP" altLang="en-US" sz="2200" dirty="0" smtClean="0"/>
              <a:t>「</a:t>
            </a:r>
            <a:r>
              <a:rPr kumimoji="1" lang="en-US" altLang="ja-JP" sz="2200" b="1" dirty="0" smtClean="0">
                <a:solidFill>
                  <a:srgbClr val="0070C0"/>
                </a:solidFill>
              </a:rPr>
              <a:t>『</a:t>
            </a:r>
            <a:r>
              <a:rPr lang="ja-JP" altLang="en-US" sz="2200" b="1" dirty="0">
                <a:solidFill>
                  <a:srgbClr val="0070C0"/>
                </a:solidFill>
              </a:rPr>
              <a:t>島嶼</a:t>
            </a:r>
            <a:r>
              <a:rPr kumimoji="1" lang="ja-JP" altLang="en-US" sz="2200" b="1" dirty="0" smtClean="0">
                <a:solidFill>
                  <a:srgbClr val="0070C0"/>
                </a:solidFill>
              </a:rPr>
              <a:t>防衛・奪回</a:t>
            </a:r>
            <a:r>
              <a:rPr kumimoji="1" lang="en-US" altLang="ja-JP" sz="2200" b="1" dirty="0" smtClean="0">
                <a:solidFill>
                  <a:srgbClr val="0070C0"/>
                </a:solidFill>
              </a:rPr>
              <a:t>』</a:t>
            </a:r>
            <a:r>
              <a:rPr kumimoji="1" lang="ja-JP" altLang="en-US" sz="2200" b="1" dirty="0" smtClean="0">
                <a:solidFill>
                  <a:srgbClr val="0070C0"/>
                </a:solidFill>
              </a:rPr>
              <a:t>で島民と観光客はどうなる？</a:t>
            </a:r>
            <a:r>
              <a:rPr kumimoji="1" lang="ja-JP" altLang="en-US" sz="2200" dirty="0" smtClean="0"/>
              <a:t>」との質問に、防衛省は</a:t>
            </a:r>
            <a:endParaRPr kumimoji="1" lang="en-US" altLang="ja-JP" sz="2200" dirty="0" smtClean="0"/>
          </a:p>
          <a:p>
            <a:pPr marL="0" indent="0">
              <a:buNone/>
            </a:pPr>
            <a:r>
              <a:rPr lang="ja-JP" altLang="en-US" sz="2400" b="1" dirty="0" smtClean="0"/>
              <a:t>「島民及び観光客の安全確保は優先すべきもの」</a:t>
            </a:r>
            <a:endParaRPr lang="en-US" altLang="ja-JP" sz="2400" b="1" dirty="0" smtClean="0"/>
          </a:p>
          <a:p>
            <a:pPr marL="0" indent="0">
              <a:buNone/>
            </a:pPr>
            <a:r>
              <a:rPr kumimoji="1" lang="ja-JP" altLang="en-US" sz="2400" b="1" dirty="0" smtClean="0"/>
              <a:t>「何より、敵の侵攻以前に島外避難等の措置を迅速・的確に実施することが重要」　</a:t>
            </a:r>
            <a:r>
              <a:rPr lang="ja-JP" altLang="en-US" sz="2200" dirty="0" smtClean="0"/>
              <a:t>と回答。</a:t>
            </a:r>
            <a:r>
              <a:rPr lang="ja-JP" altLang="en-US" sz="2200" dirty="0"/>
              <a:t>しかし</a:t>
            </a:r>
            <a:r>
              <a:rPr lang="ja-JP" altLang="en-US" sz="2200" dirty="0" smtClean="0"/>
              <a:t>、「</a:t>
            </a:r>
            <a:r>
              <a:rPr lang="ja-JP" altLang="en-US" sz="2200" b="1" dirty="0" smtClean="0"/>
              <a:t>避難の実施は自治体の仕事」</a:t>
            </a:r>
            <a:r>
              <a:rPr lang="ja-JP" altLang="en-US" sz="2200" dirty="0" smtClean="0"/>
              <a:t>とも。</a:t>
            </a:r>
            <a:endParaRPr lang="en-US" altLang="ja-JP" sz="2200" dirty="0" smtClean="0"/>
          </a:p>
          <a:p>
            <a:pPr marL="0" indent="0">
              <a:buNone/>
            </a:pPr>
            <a:endParaRPr kumimoji="1" lang="ja-JP" altLang="en-US" sz="2200" dirty="0"/>
          </a:p>
        </p:txBody>
      </p:sp>
      <p:sp>
        <p:nvSpPr>
          <p:cNvPr id="5" name="テキスト ボックス 4"/>
          <p:cNvSpPr txBox="1"/>
          <p:nvPr/>
        </p:nvSpPr>
        <p:spPr>
          <a:xfrm>
            <a:off x="4596832" y="3505394"/>
            <a:ext cx="4007616" cy="2277547"/>
          </a:xfrm>
          <a:prstGeom prst="rect">
            <a:avLst/>
          </a:prstGeom>
          <a:noFill/>
        </p:spPr>
        <p:txBody>
          <a:bodyPr wrap="square" rtlCol="0">
            <a:spAutoFit/>
          </a:bodyPr>
          <a:lstStyle/>
          <a:p>
            <a:r>
              <a:rPr kumimoji="1" lang="ja-JP" altLang="en-US" sz="2000" dirty="0" smtClean="0"/>
              <a:t>　</a:t>
            </a:r>
            <a:r>
              <a:rPr lang="ja-JP" altLang="en-US" sz="2100" b="1" dirty="0">
                <a:solidFill>
                  <a:srgbClr val="FF0000"/>
                </a:solidFill>
              </a:rPr>
              <a:t>実際は</a:t>
            </a:r>
            <a:r>
              <a:rPr kumimoji="1" lang="ja-JP" altLang="en-US" sz="2000" dirty="0" smtClean="0"/>
              <a:t>、「石垣市国民保護計画」の中で島外避難の具体策は全く練られていない。</a:t>
            </a:r>
            <a:r>
              <a:rPr lang="ja-JP" altLang="en-US" sz="2000" dirty="0" smtClean="0"/>
              <a:t>「絵に描いた餅」！</a:t>
            </a:r>
            <a:endParaRPr lang="en-US" altLang="ja-JP" sz="2000" dirty="0" smtClean="0"/>
          </a:p>
          <a:p>
            <a:endParaRPr kumimoji="1" lang="en-US" altLang="ja-JP" sz="2000" dirty="0" smtClean="0"/>
          </a:p>
          <a:p>
            <a:r>
              <a:rPr kumimoji="1" lang="ja-JP" altLang="en-US" sz="2000" dirty="0" smtClean="0"/>
              <a:t>　</a:t>
            </a:r>
            <a:r>
              <a:rPr lang="ja-JP" altLang="en-US" sz="2100" b="1" dirty="0">
                <a:solidFill>
                  <a:srgbClr val="FF0000"/>
                </a:solidFill>
              </a:rPr>
              <a:t>しかも</a:t>
            </a:r>
            <a:r>
              <a:rPr kumimoji="1" lang="ja-JP" altLang="en-US" sz="2000" dirty="0" smtClean="0"/>
              <a:t>、防衛省は、「有事には自衛隊が石垣空港、港湾を使う」と明言</a:t>
            </a:r>
            <a:endParaRPr kumimoji="1" lang="en-US" altLang="ja-JP" sz="2000" dirty="0" smtClean="0"/>
          </a:p>
          <a:p>
            <a:r>
              <a:rPr lang="ja-JP" altLang="en-US" sz="2000" dirty="0" smtClean="0"/>
              <a:t>（質問</a:t>
            </a:r>
            <a:r>
              <a:rPr lang="ja-JP" altLang="en-US" sz="2000" dirty="0"/>
              <a:t>６２への</a:t>
            </a:r>
            <a:r>
              <a:rPr lang="ja-JP" altLang="en-US" sz="2000" dirty="0" smtClean="0"/>
              <a:t>回答） </a:t>
            </a:r>
            <a:r>
              <a:rPr lang="ja-JP" altLang="en-US" sz="2000" dirty="0"/>
              <a:t>。</a:t>
            </a:r>
            <a:endParaRPr kumimoji="1" lang="ja-JP" altLang="en-US" sz="2000" dirty="0"/>
          </a:p>
        </p:txBody>
      </p:sp>
      <p:sp>
        <p:nvSpPr>
          <p:cNvPr id="6" name="テキスト ボックス 5"/>
          <p:cNvSpPr txBox="1"/>
          <p:nvPr/>
        </p:nvSpPr>
        <p:spPr>
          <a:xfrm>
            <a:off x="301183" y="5917692"/>
            <a:ext cx="8591298" cy="461665"/>
          </a:xfrm>
          <a:prstGeom prst="rect">
            <a:avLst/>
          </a:prstGeom>
          <a:noFill/>
        </p:spPr>
        <p:txBody>
          <a:bodyPr wrap="square" rtlCol="0">
            <a:spAutoFit/>
          </a:bodyPr>
          <a:lstStyle/>
          <a:p>
            <a:pPr algn="ctr"/>
            <a:r>
              <a:rPr kumimoji="1" lang="ja-JP" altLang="en-US" sz="2400" b="1" dirty="0" smtClean="0">
                <a:solidFill>
                  <a:srgbClr val="002060"/>
                </a:solidFill>
              </a:rPr>
              <a:t>そんな状態で、５万超の市民、観光客がどうやって逃げられる？！</a:t>
            </a:r>
            <a:endParaRPr kumimoji="1" lang="ja-JP" altLang="en-US" sz="2400" b="1" dirty="0">
              <a:solidFill>
                <a:srgbClr val="002060"/>
              </a:solidFill>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54" y="3372132"/>
            <a:ext cx="3383879" cy="2513294"/>
          </a:xfrm>
          <a:prstGeom prst="rect">
            <a:avLst/>
          </a:prstGeom>
        </p:spPr>
      </p:pic>
    </p:spTree>
    <p:extLst>
      <p:ext uri="{BB962C8B-B14F-4D97-AF65-F5344CB8AC3E}">
        <p14:creationId xmlns:p14="http://schemas.microsoft.com/office/powerpoint/2010/main" val="1836542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t>有事</a:t>
            </a:r>
            <a:r>
              <a:rPr lang="ja-JP" altLang="en-US" sz="3600" dirty="0"/>
              <a:t>の</a:t>
            </a:r>
            <a:r>
              <a:rPr lang="ja-JP" altLang="en-US" sz="3600" dirty="0" smtClean="0"/>
              <a:t>損害補償は皆無 </a:t>
            </a:r>
            <a:r>
              <a:rPr lang="en-US" altLang="ja-JP" sz="3100" dirty="0" smtClean="0">
                <a:solidFill>
                  <a:srgbClr val="FF0000"/>
                </a:solidFill>
              </a:rPr>
              <a:t>New!</a:t>
            </a:r>
            <a:r>
              <a:rPr lang="en-US" altLang="ja-JP" sz="3100" dirty="0" smtClean="0"/>
              <a:t> </a:t>
            </a:r>
            <a:r>
              <a:rPr lang="ja-JP" altLang="en-US" sz="2700" dirty="0" smtClean="0"/>
              <a:t>質問８５～８９への回答</a:t>
            </a:r>
            <a:endParaRPr kumimoji="1" lang="ja-JP" altLang="en-US" sz="2700" dirty="0"/>
          </a:p>
        </p:txBody>
      </p:sp>
      <p:sp>
        <p:nvSpPr>
          <p:cNvPr id="3" name="コンテンツ プレースホルダー 2"/>
          <p:cNvSpPr>
            <a:spLocks noGrp="1"/>
          </p:cNvSpPr>
          <p:nvPr>
            <p:ph sz="quarter" idx="1"/>
          </p:nvPr>
        </p:nvSpPr>
        <p:spPr>
          <a:xfrm>
            <a:off x="301752" y="1527048"/>
            <a:ext cx="8518720" cy="4638256"/>
          </a:xfrm>
        </p:spPr>
        <p:txBody>
          <a:bodyPr>
            <a:normAutofit fontScale="77500" lnSpcReduction="20000"/>
          </a:bodyPr>
          <a:lstStyle/>
          <a:p>
            <a:pPr marL="0" indent="0">
              <a:buNone/>
            </a:pPr>
            <a:endParaRPr lang="en-US" altLang="ja-JP" sz="900" b="1" dirty="0" smtClean="0">
              <a:solidFill>
                <a:schemeClr val="tx1">
                  <a:lumMod val="95000"/>
                  <a:lumOff val="5000"/>
                </a:schemeClr>
              </a:solidFill>
            </a:endParaRPr>
          </a:p>
          <a:p>
            <a:pPr marL="0" indent="0">
              <a:buNone/>
            </a:pPr>
            <a:r>
              <a:rPr lang="ja-JP" altLang="en-US" b="1" dirty="0" smtClean="0">
                <a:solidFill>
                  <a:schemeClr val="tx1">
                    <a:lumMod val="95000"/>
                    <a:lumOff val="5000"/>
                  </a:schemeClr>
                </a:solidFill>
              </a:rPr>
              <a:t>質問</a:t>
            </a:r>
            <a:r>
              <a:rPr kumimoji="1" lang="ja-JP" altLang="en-US" b="1" dirty="0" smtClean="0">
                <a:solidFill>
                  <a:schemeClr val="tx1">
                    <a:lumMod val="95000"/>
                    <a:lumOff val="5000"/>
                  </a:schemeClr>
                </a:solidFill>
              </a:rPr>
              <a:t>：</a:t>
            </a:r>
            <a:r>
              <a:rPr kumimoji="1" lang="ja-JP" altLang="en-US" b="1" dirty="0" smtClean="0">
                <a:solidFill>
                  <a:srgbClr val="002060"/>
                </a:solidFill>
              </a:rPr>
              <a:t>　</a:t>
            </a:r>
            <a:r>
              <a:rPr kumimoji="1" lang="ja-JP" altLang="en-US" b="1" dirty="0" smtClean="0">
                <a:solidFill>
                  <a:srgbClr val="0070C0"/>
                </a:solidFill>
              </a:rPr>
              <a:t>「東シナ海有事」で石垣島の基地が</a:t>
            </a:r>
            <a:r>
              <a:rPr lang="ja-JP" altLang="en-US" b="1" dirty="0" smtClean="0">
                <a:solidFill>
                  <a:srgbClr val="0070C0"/>
                </a:solidFill>
              </a:rPr>
              <a:t>攻撃され</a:t>
            </a:r>
            <a:r>
              <a:rPr kumimoji="1" lang="ja-JP" altLang="en-US" b="1" dirty="0" smtClean="0">
                <a:solidFill>
                  <a:srgbClr val="0070C0"/>
                </a:solidFill>
              </a:rPr>
              <a:t>、生命や財産に被害　　 　が生じたら、国は補償してくれるのか？</a:t>
            </a:r>
            <a:endParaRPr kumimoji="1" lang="en-US" altLang="ja-JP" b="1" dirty="0" smtClean="0">
              <a:solidFill>
                <a:srgbClr val="0070C0"/>
              </a:solidFill>
            </a:endParaRPr>
          </a:p>
          <a:p>
            <a:pPr marL="0" indent="0">
              <a:buNone/>
            </a:pPr>
            <a:endParaRPr kumimoji="1" lang="en-US" altLang="ja-JP" sz="1000" b="1" dirty="0" smtClean="0">
              <a:solidFill>
                <a:srgbClr val="0070C0"/>
              </a:solidFill>
            </a:endParaRPr>
          </a:p>
          <a:p>
            <a:pPr marL="0" indent="0">
              <a:buNone/>
            </a:pPr>
            <a:r>
              <a:rPr lang="ja-JP" altLang="en-US" b="1" dirty="0">
                <a:solidFill>
                  <a:schemeClr val="tx1">
                    <a:lumMod val="95000"/>
                    <a:lumOff val="5000"/>
                  </a:schemeClr>
                </a:solidFill>
              </a:rPr>
              <a:t>回答</a:t>
            </a:r>
            <a:r>
              <a:rPr lang="ja-JP" altLang="en-US" b="1" dirty="0" smtClean="0">
                <a:solidFill>
                  <a:schemeClr val="tx1">
                    <a:lumMod val="95000"/>
                    <a:lumOff val="5000"/>
                  </a:schemeClr>
                </a:solidFill>
              </a:rPr>
              <a:t>：</a:t>
            </a:r>
            <a:r>
              <a:rPr lang="ja-JP" altLang="en-US" b="1" dirty="0" smtClean="0">
                <a:solidFill>
                  <a:srgbClr val="FF0000"/>
                </a:solidFill>
              </a:rPr>
              <a:t>　</a:t>
            </a:r>
            <a:r>
              <a:rPr lang="ja-JP" altLang="en-US" dirty="0" smtClean="0"/>
              <a:t>国の職員に要請されて国民保護措置の実施に協力し被害を受けた場合には、補償制度がある</a:t>
            </a:r>
            <a:r>
              <a:rPr lang="ja-JP" altLang="en-US" b="1" dirty="0" smtClean="0"/>
              <a:t>（一般住民向けには、無い）。</a:t>
            </a:r>
            <a:endParaRPr lang="en-US" altLang="ja-JP" b="1" dirty="0" smtClean="0"/>
          </a:p>
          <a:p>
            <a:pPr marL="0" indent="0">
              <a:buNone/>
            </a:pPr>
            <a:r>
              <a:rPr kumimoji="1" lang="ja-JP" altLang="en-US" dirty="0" smtClean="0"/>
              <a:t>戦争が終わった後、復興施策の一環として可能な措置を行うことはあり得る。</a:t>
            </a:r>
            <a:endParaRPr kumimoji="1" lang="en-US" altLang="ja-JP" dirty="0" smtClean="0"/>
          </a:p>
          <a:p>
            <a:pPr marL="0" indent="0">
              <a:buNone/>
            </a:pPr>
            <a:endParaRPr lang="en-US" altLang="ja-JP" sz="1200" dirty="0" smtClean="0"/>
          </a:p>
          <a:p>
            <a:pPr marL="0" indent="0">
              <a:buNone/>
            </a:pPr>
            <a:endParaRPr lang="en-US" altLang="ja-JP" sz="900" dirty="0"/>
          </a:p>
          <a:p>
            <a:pPr marL="0" indent="0">
              <a:buNone/>
            </a:pPr>
            <a:r>
              <a:rPr lang="ja-JP" altLang="en-US" sz="3300" b="1" dirty="0"/>
              <a:t>　</a:t>
            </a:r>
            <a:r>
              <a:rPr kumimoji="1" lang="ja-JP" altLang="en-US" sz="3300" b="1" dirty="0" smtClean="0">
                <a:solidFill>
                  <a:srgbClr val="002060"/>
                </a:solidFill>
              </a:rPr>
              <a:t>何の補償もせず</a:t>
            </a:r>
            <a:endParaRPr kumimoji="1" lang="en-US" altLang="ja-JP" sz="3300" b="1" dirty="0" smtClean="0">
              <a:solidFill>
                <a:srgbClr val="002060"/>
              </a:solidFill>
            </a:endParaRPr>
          </a:p>
          <a:p>
            <a:pPr marL="0" indent="0">
              <a:buNone/>
            </a:pPr>
            <a:r>
              <a:rPr kumimoji="1" lang="ja-JP" altLang="en-US" sz="3300" b="1" dirty="0" smtClean="0">
                <a:solidFill>
                  <a:srgbClr val="002060"/>
                </a:solidFill>
              </a:rPr>
              <a:t>　　　　　泣き寝入りさせる方針！</a:t>
            </a:r>
            <a:endParaRPr kumimoji="1" lang="en-US" altLang="ja-JP" sz="3300" b="1" dirty="0" smtClean="0">
              <a:solidFill>
                <a:srgbClr val="002060"/>
              </a:solidFill>
            </a:endParaRPr>
          </a:p>
          <a:p>
            <a:pPr marL="0" indent="0">
              <a:buNone/>
            </a:pPr>
            <a:endParaRPr lang="en-US" altLang="ja-JP" sz="800" b="1" dirty="0" smtClean="0">
              <a:solidFill>
                <a:srgbClr val="002060"/>
              </a:solidFill>
            </a:endParaRPr>
          </a:p>
          <a:p>
            <a:pPr marL="0" indent="0">
              <a:buNone/>
            </a:pPr>
            <a:endParaRPr lang="en-US" altLang="ja-JP" sz="800" dirty="0"/>
          </a:p>
          <a:p>
            <a:pPr marL="0" indent="0">
              <a:buNone/>
            </a:pPr>
            <a:endParaRPr lang="en-US" altLang="ja-JP" sz="800" dirty="0" smtClean="0"/>
          </a:p>
          <a:p>
            <a:pPr marL="0" indent="0">
              <a:buNone/>
            </a:pPr>
            <a:endParaRPr lang="en-US" altLang="ja-JP" sz="900" dirty="0" smtClean="0"/>
          </a:p>
          <a:p>
            <a:pPr marL="0" indent="0">
              <a:buNone/>
            </a:pPr>
            <a:r>
              <a:rPr lang="ja-JP" altLang="en-US" sz="2500" dirty="0" smtClean="0"/>
              <a:t>日本政府は、八重山の戦争マラリアの被害すら</a:t>
            </a:r>
            <a:endParaRPr lang="en-US" altLang="ja-JP" sz="2500" dirty="0" smtClean="0"/>
          </a:p>
          <a:p>
            <a:pPr marL="0" indent="0">
              <a:buNone/>
            </a:pPr>
            <a:r>
              <a:rPr lang="ja-JP" altLang="en-US" sz="2500" dirty="0" smtClean="0"/>
              <a:t>補償しなかった。</a:t>
            </a:r>
            <a:endParaRPr kumimoji="1" lang="en-US" altLang="ja-JP" sz="2500" dirty="0" smtClean="0"/>
          </a:p>
          <a:p>
            <a:pPr marL="0" indent="0">
              <a:buNone/>
            </a:pPr>
            <a:r>
              <a:rPr lang="ja-JP" altLang="en-US" sz="2500" b="1" dirty="0" smtClean="0">
                <a:latin typeface="+mj-ea"/>
                <a:ea typeface="+mj-ea"/>
              </a:rPr>
              <a:t>「戦争ではみんなひどい目に遭ったんだから」、</a:t>
            </a:r>
            <a:endParaRPr lang="en-US" altLang="ja-JP" sz="2500" b="1" dirty="0" smtClean="0">
              <a:latin typeface="+mj-ea"/>
              <a:ea typeface="+mj-ea"/>
            </a:endParaRPr>
          </a:p>
          <a:p>
            <a:pPr marL="0" indent="0">
              <a:buNone/>
            </a:pPr>
            <a:r>
              <a:rPr kumimoji="1" lang="ja-JP" altLang="en-US" sz="2500" b="1" dirty="0" smtClean="0">
                <a:latin typeface="+mj-ea"/>
                <a:ea typeface="+mj-ea"/>
              </a:rPr>
              <a:t>「すべてに補償していたら国家財政がもたない」、</a:t>
            </a:r>
            <a:endParaRPr kumimoji="1" lang="en-US" altLang="ja-JP" sz="2500" b="1" dirty="0" smtClean="0">
              <a:latin typeface="+mj-ea"/>
              <a:ea typeface="+mj-ea"/>
            </a:endParaRPr>
          </a:p>
          <a:p>
            <a:pPr marL="0" indent="0">
              <a:buNone/>
            </a:pPr>
            <a:r>
              <a:rPr lang="ja-JP" altLang="en-US" sz="2500" dirty="0" smtClean="0"/>
              <a:t>という「理屈」で押し通す。</a:t>
            </a:r>
            <a:endParaRPr kumimoji="1" lang="en-US" altLang="ja-JP" sz="2500" dirty="0" smtClean="0"/>
          </a:p>
          <a:p>
            <a:pPr marL="0" indent="0">
              <a:buNone/>
            </a:pPr>
            <a:endParaRPr lang="en-US" altLang="ja-JP" dirty="0"/>
          </a:p>
          <a:p>
            <a:pPr marL="0" indent="0">
              <a:buNone/>
            </a:pP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789040"/>
            <a:ext cx="3173866" cy="2416672"/>
          </a:xfrm>
          <a:prstGeom prst="rect">
            <a:avLst/>
          </a:prstGeom>
        </p:spPr>
      </p:pic>
    </p:spTree>
    <p:extLst>
      <p:ext uri="{BB962C8B-B14F-4D97-AF65-F5344CB8AC3E}">
        <p14:creationId xmlns:p14="http://schemas.microsoft.com/office/powerpoint/2010/main" val="341188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smtClean="0"/>
              <a:t>「陸上自衛隊配備計画」のまとめ</a:t>
            </a:r>
            <a:r>
              <a:rPr lang="ja-JP" altLang="en-US" dirty="0" smtClean="0"/>
              <a:t>　</a:t>
            </a:r>
            <a:endParaRPr kumimoji="1" lang="ja-JP" altLang="en-US" dirty="0"/>
          </a:p>
        </p:txBody>
      </p:sp>
      <p:sp>
        <p:nvSpPr>
          <p:cNvPr id="3" name="コンテンツ プレースホルダー 2"/>
          <p:cNvSpPr>
            <a:spLocks noGrp="1"/>
          </p:cNvSpPr>
          <p:nvPr>
            <p:ph sz="quarter" idx="1"/>
          </p:nvPr>
        </p:nvSpPr>
        <p:spPr>
          <a:xfrm>
            <a:off x="301752" y="1527048"/>
            <a:ext cx="8446712" cy="4926288"/>
          </a:xfrm>
        </p:spPr>
        <p:txBody>
          <a:bodyPr>
            <a:normAutofit fontScale="92500" lnSpcReduction="10000"/>
          </a:bodyPr>
          <a:lstStyle/>
          <a:p>
            <a:pPr marL="0" indent="0">
              <a:buNone/>
            </a:pPr>
            <a:endParaRPr lang="en-US" altLang="ja-JP" sz="1300" dirty="0"/>
          </a:p>
          <a:p>
            <a:r>
              <a:rPr lang="ja-JP" altLang="en-US" sz="2900" dirty="0"/>
              <a:t>外国艦艇</a:t>
            </a:r>
            <a:r>
              <a:rPr lang="ja-JP" altLang="en-US" sz="2900" dirty="0" smtClean="0"/>
              <a:t>攻撃用</a:t>
            </a:r>
            <a:r>
              <a:rPr kumimoji="1" lang="ja-JP" altLang="en-US" sz="2900" dirty="0" smtClean="0"/>
              <a:t>ミサイルを中心とするミサイル基地</a:t>
            </a:r>
            <a:endParaRPr kumimoji="1" lang="en-US" altLang="ja-JP" sz="2900" dirty="0" smtClean="0"/>
          </a:p>
          <a:p>
            <a:r>
              <a:rPr lang="ja-JP" altLang="en-US" sz="2900" dirty="0" smtClean="0"/>
              <a:t>「石垣防衛」ではなく、尖閣など「東シナ海戦争」用基地</a:t>
            </a:r>
            <a:endParaRPr lang="en-US" altLang="ja-JP" sz="2900" dirty="0" smtClean="0"/>
          </a:p>
          <a:p>
            <a:r>
              <a:rPr lang="ja-JP" altLang="en-US" sz="2900" dirty="0" smtClean="0"/>
              <a:t>ヘリ、オスプレイの離発着や駐屯地外訓練場も予定</a:t>
            </a:r>
            <a:endParaRPr lang="en-US" altLang="ja-JP" sz="2900" dirty="0" smtClean="0"/>
          </a:p>
          <a:p>
            <a:r>
              <a:rPr lang="ja-JP" altLang="en-US" sz="2900" dirty="0" smtClean="0"/>
              <a:t>石垣島で「島嶼防衛・奪回」のミサイル戦、地上戦を想定</a:t>
            </a:r>
            <a:endParaRPr lang="en-US" altLang="ja-JP" sz="2900" dirty="0" smtClean="0"/>
          </a:p>
          <a:p>
            <a:r>
              <a:rPr lang="ja-JP" altLang="en-US" sz="2900" dirty="0"/>
              <a:t>住民</a:t>
            </a:r>
            <a:r>
              <a:rPr lang="ja-JP" altLang="en-US" sz="2900" dirty="0" smtClean="0"/>
              <a:t>は島外避難しかないが、その準備も条件もない</a:t>
            </a:r>
            <a:endParaRPr lang="en-US" altLang="ja-JP" sz="2900" dirty="0" smtClean="0"/>
          </a:p>
          <a:p>
            <a:r>
              <a:rPr lang="ja-JP" altLang="en-US" sz="2900" dirty="0" smtClean="0"/>
              <a:t>生命・財産に被害が生じても、損害補償制度はない</a:t>
            </a:r>
            <a:endParaRPr lang="en-US" altLang="ja-JP" sz="1200" dirty="0" smtClean="0"/>
          </a:p>
          <a:p>
            <a:pPr marL="0" indent="0">
              <a:buNone/>
            </a:pPr>
            <a:endParaRPr lang="en-US" altLang="ja-JP" sz="1300" dirty="0" smtClean="0"/>
          </a:p>
          <a:p>
            <a:pPr marL="0" indent="0">
              <a:buNone/>
            </a:pPr>
            <a:r>
              <a:rPr lang="ja-JP" altLang="en-US" sz="2900" dirty="0"/>
              <a:t>　</a:t>
            </a:r>
            <a:r>
              <a:rPr lang="ja-JP" altLang="en-US" sz="2900" dirty="0" smtClean="0"/>
              <a:t>　　　　　　　</a:t>
            </a:r>
            <a:r>
              <a:rPr lang="ja-JP" altLang="en-US" sz="2900" dirty="0" err="1" smtClean="0">
                <a:solidFill>
                  <a:srgbClr val="FF0000"/>
                </a:solidFill>
              </a:rPr>
              <a:t>．．．</a:t>
            </a:r>
            <a:r>
              <a:rPr lang="ja-JP" altLang="en-US" sz="2900" b="1" dirty="0" smtClean="0">
                <a:solidFill>
                  <a:srgbClr val="FF0000"/>
                </a:solidFill>
              </a:rPr>
              <a:t>これでも、配備に賛成できますか？</a:t>
            </a:r>
            <a:endParaRPr lang="en-US" altLang="ja-JP" sz="2900" b="1" dirty="0" smtClean="0">
              <a:solidFill>
                <a:srgbClr val="FF0000"/>
              </a:solidFill>
            </a:endParaRPr>
          </a:p>
          <a:p>
            <a:pPr marL="0" indent="0">
              <a:buNone/>
            </a:pPr>
            <a:endParaRPr lang="en-US" altLang="ja-JP" sz="1500" dirty="0"/>
          </a:p>
          <a:p>
            <a:pPr marL="0" indent="0" algn="ctr">
              <a:buNone/>
            </a:pPr>
            <a:r>
              <a:rPr lang="ja-JP" altLang="en-US" dirty="0" smtClean="0">
                <a:solidFill>
                  <a:srgbClr val="002060"/>
                </a:solidFill>
              </a:rPr>
              <a:t>詳細は、「</a:t>
            </a:r>
            <a:r>
              <a:rPr lang="en-US" altLang="ja-JP" dirty="0" smtClean="0">
                <a:solidFill>
                  <a:srgbClr val="002060"/>
                </a:solidFill>
              </a:rPr>
              <a:t>I</a:t>
            </a:r>
            <a:r>
              <a:rPr lang="ja-JP" altLang="en-US" dirty="0" smtClean="0">
                <a:solidFill>
                  <a:srgbClr val="002060"/>
                </a:solidFill>
              </a:rPr>
              <a:t>　</a:t>
            </a:r>
            <a:r>
              <a:rPr lang="en-US" altLang="ja-JP" dirty="0" smtClean="0">
                <a:solidFill>
                  <a:srgbClr val="002060"/>
                </a:solidFill>
              </a:rPr>
              <a:t>LOVE</a:t>
            </a:r>
            <a:r>
              <a:rPr lang="ja-JP" altLang="en-US" dirty="0" smtClean="0">
                <a:solidFill>
                  <a:srgbClr val="002060"/>
                </a:solidFill>
              </a:rPr>
              <a:t>　いしがき」 ホームページ</a:t>
            </a:r>
            <a:endParaRPr lang="en-US" altLang="ja-JP" dirty="0" smtClean="0">
              <a:solidFill>
                <a:srgbClr val="002060"/>
              </a:solidFill>
            </a:endParaRPr>
          </a:p>
          <a:p>
            <a:pPr marL="0" indent="0" algn="ctr">
              <a:buNone/>
            </a:pPr>
            <a:r>
              <a:rPr lang="ja-JP" altLang="en-US" b="1" dirty="0" smtClean="0">
                <a:solidFill>
                  <a:srgbClr val="0070C0"/>
                </a:solidFill>
              </a:rPr>
              <a:t>「事前</a:t>
            </a:r>
            <a:r>
              <a:rPr lang="ja-JP" altLang="en-US" b="1" dirty="0">
                <a:solidFill>
                  <a:srgbClr val="0070C0"/>
                </a:solidFill>
              </a:rPr>
              <a:t>質問へ</a:t>
            </a:r>
            <a:r>
              <a:rPr lang="ja-JP" altLang="en-US" b="1" dirty="0" smtClean="0">
                <a:solidFill>
                  <a:srgbClr val="0070C0"/>
                </a:solidFill>
              </a:rPr>
              <a:t>の防衛省の回答を読む」シリーズ</a:t>
            </a:r>
            <a:r>
              <a:rPr lang="ja-JP" altLang="en-US" dirty="0" smtClean="0">
                <a:solidFill>
                  <a:srgbClr val="002060"/>
                </a:solidFill>
              </a:rPr>
              <a:t>で</a:t>
            </a:r>
            <a:endParaRPr lang="en-US" altLang="ja-JP" dirty="0" smtClean="0">
              <a:solidFill>
                <a:srgbClr val="002060"/>
              </a:solidFill>
            </a:endParaRPr>
          </a:p>
          <a:p>
            <a:pPr marL="0" indent="0" algn="ctr">
              <a:buNone/>
            </a:pPr>
            <a:endParaRPr kumimoji="1" lang="ja-JP" altLang="en-US" sz="2200" dirty="0"/>
          </a:p>
        </p:txBody>
      </p:sp>
    </p:spTree>
    <p:extLst>
      <p:ext uri="{BB962C8B-B14F-4D97-AF65-F5344CB8AC3E}">
        <p14:creationId xmlns:p14="http://schemas.microsoft.com/office/powerpoint/2010/main" val="1735393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「事前質問への防衛省の回答」って</a:t>
            </a:r>
            <a:r>
              <a:rPr lang="ja-JP" altLang="en-US" dirty="0" smtClean="0"/>
              <a:t>？</a:t>
            </a:r>
            <a:endParaRPr kumimoji="1" lang="ja-JP" altLang="en-US" dirty="0"/>
          </a:p>
        </p:txBody>
      </p:sp>
      <p:sp>
        <p:nvSpPr>
          <p:cNvPr id="3" name="コンテンツ プレースホルダー 2"/>
          <p:cNvSpPr>
            <a:spLocks noGrp="1"/>
          </p:cNvSpPr>
          <p:nvPr>
            <p:ph sz="quarter" idx="1"/>
          </p:nvPr>
        </p:nvSpPr>
        <p:spPr/>
        <p:txBody>
          <a:bodyPr/>
          <a:lstStyle/>
          <a:p>
            <a:pPr marL="0" indent="0">
              <a:buNone/>
            </a:pPr>
            <a:r>
              <a:rPr kumimoji="1" lang="ja-JP" altLang="en-US" sz="2400" dirty="0" smtClean="0"/>
              <a:t>　</a:t>
            </a:r>
            <a:r>
              <a:rPr lang="en-US" altLang="ja-JP" dirty="0"/>
              <a:t>4</a:t>
            </a:r>
            <a:r>
              <a:rPr lang="ja-JP" altLang="en-US" dirty="0" smtClean="0"/>
              <a:t>月</a:t>
            </a:r>
            <a:r>
              <a:rPr lang="en-US" altLang="ja-JP" dirty="0" smtClean="0"/>
              <a:t>22</a:t>
            </a:r>
            <a:r>
              <a:rPr lang="ja-JP" altLang="en-US" dirty="0" smtClean="0"/>
              <a:t>日第１回説明会の前に防衛省が事前質問を募集。</a:t>
            </a:r>
            <a:endParaRPr lang="en-US" altLang="ja-JP" dirty="0" smtClean="0"/>
          </a:p>
          <a:p>
            <a:pPr marL="0" indent="0">
              <a:buNone/>
            </a:pPr>
            <a:r>
              <a:rPr kumimoji="1" lang="ja-JP" altLang="en-US" dirty="0" smtClean="0"/>
              <a:t>　わずか１週間で</a:t>
            </a:r>
            <a:r>
              <a:rPr kumimoji="1" lang="en-US" altLang="ja-JP" dirty="0" smtClean="0"/>
              <a:t>141</a:t>
            </a:r>
            <a:r>
              <a:rPr kumimoji="1" lang="ja-JP" altLang="en-US" dirty="0" smtClean="0"/>
              <a:t>件の質問が集まった。</a:t>
            </a:r>
            <a:endParaRPr kumimoji="1" lang="en-US" altLang="ja-JP" dirty="0" smtClean="0"/>
          </a:p>
          <a:p>
            <a:pPr marL="0" indent="0">
              <a:buNone/>
            </a:pPr>
            <a:r>
              <a:rPr lang="ja-JP" altLang="en-US" dirty="0"/>
              <a:t>　</a:t>
            </a:r>
            <a:r>
              <a:rPr lang="ja-JP" altLang="en-US" dirty="0" smtClean="0"/>
              <a:t>防衛省は、</a:t>
            </a:r>
            <a:r>
              <a:rPr lang="en-US" altLang="ja-JP" dirty="0" smtClean="0"/>
              <a:t>6</a:t>
            </a:r>
            <a:r>
              <a:rPr lang="ja-JP" altLang="en-US" dirty="0" smtClean="0"/>
              <a:t>月</a:t>
            </a:r>
            <a:r>
              <a:rPr lang="en-US" altLang="ja-JP" dirty="0" smtClean="0"/>
              <a:t>10</a:t>
            </a:r>
            <a:r>
              <a:rPr lang="ja-JP" altLang="en-US" dirty="0" smtClean="0"/>
              <a:t>日にようやく</a:t>
            </a:r>
            <a:r>
              <a:rPr lang="en-US" altLang="ja-JP" dirty="0" smtClean="0"/>
              <a:t>HP</a:t>
            </a:r>
            <a:r>
              <a:rPr lang="ja-JP" altLang="en-US" dirty="0" smtClean="0"/>
              <a:t>上で回答。</a:t>
            </a:r>
            <a:endParaRPr lang="en-US" altLang="ja-JP" dirty="0" smtClean="0"/>
          </a:p>
          <a:p>
            <a:pPr marL="0" indent="0">
              <a:buNone/>
            </a:pPr>
            <a:r>
              <a:rPr kumimoji="1" lang="ja-JP" altLang="en-US" dirty="0"/>
              <a:t>　</a:t>
            </a:r>
            <a:r>
              <a:rPr lang="ja-JP" altLang="en-US" sz="2400" b="1" dirty="0"/>
              <a:t>だ</a:t>
            </a:r>
            <a:r>
              <a:rPr lang="ja-JP" altLang="en-US" sz="2400" b="1" dirty="0" smtClean="0"/>
              <a:t>が、</a:t>
            </a:r>
            <a:r>
              <a:rPr kumimoji="1" lang="ja-JP" altLang="en-US" sz="2400" b="1" dirty="0" smtClean="0"/>
              <a:t>多くの質問にまとめて答えるなど、「実質無回答」が多い。</a:t>
            </a:r>
            <a:endParaRPr kumimoji="1" lang="en-US" altLang="ja-JP" sz="2400" b="1" dirty="0" smtClean="0"/>
          </a:p>
          <a:p>
            <a:pPr marL="0" indent="0">
              <a:buNone/>
            </a:pPr>
            <a:r>
              <a:rPr lang="ja-JP" altLang="en-US" sz="2400" b="1" dirty="0" smtClean="0">
                <a:solidFill>
                  <a:srgbClr val="FF0000"/>
                </a:solidFill>
              </a:rPr>
              <a:t>しかし、しっかり読んでみると</a:t>
            </a:r>
            <a:r>
              <a:rPr lang="ja-JP" altLang="en-US" sz="2400" b="1" dirty="0">
                <a:solidFill>
                  <a:srgbClr val="FF0000"/>
                </a:solidFill>
              </a:rPr>
              <a:t>、</a:t>
            </a:r>
            <a:endParaRPr lang="en-US" altLang="ja-JP" sz="2400" b="1" dirty="0" smtClean="0">
              <a:solidFill>
                <a:srgbClr val="FF0000"/>
              </a:solidFill>
            </a:endParaRPr>
          </a:p>
          <a:p>
            <a:pPr marL="0" indent="0">
              <a:buNone/>
            </a:pPr>
            <a:r>
              <a:rPr kumimoji="1" lang="ja-JP" altLang="en-US" dirty="0"/>
              <a:t>　</a:t>
            </a:r>
            <a:r>
              <a:rPr kumimoji="1" lang="ja-JP" altLang="en-US" b="1" dirty="0" smtClean="0">
                <a:solidFill>
                  <a:srgbClr val="FF0000"/>
                </a:solidFill>
              </a:rPr>
              <a:t>寝耳に水の計画や、新情報も書かれている。</a:t>
            </a:r>
            <a:endParaRPr kumimoji="1"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配備問題を勉強するには貴重な資料。</a:t>
            </a:r>
            <a:endParaRPr kumimoji="1" lang="ja-JP" altLang="en-US" b="1" dirty="0">
              <a:solidFill>
                <a:srgbClr val="FF0000"/>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653136"/>
            <a:ext cx="2479824" cy="1628396"/>
          </a:xfrm>
          <a:prstGeom prst="rect">
            <a:avLst/>
          </a:prstGeom>
        </p:spPr>
      </p:pic>
    </p:spTree>
    <p:extLst>
      <p:ext uri="{BB962C8B-B14F-4D97-AF65-F5344CB8AC3E}">
        <p14:creationId xmlns:p14="http://schemas.microsoft.com/office/powerpoint/2010/main" val="2837942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配備部隊の構成　</a:t>
            </a:r>
            <a:r>
              <a:rPr kumimoji="1" lang="ja-JP" altLang="en-US" sz="2400" dirty="0" smtClean="0"/>
              <a:t>質問１～３への回答</a:t>
            </a:r>
            <a:endParaRPr kumimoji="1" lang="ja-JP" altLang="en-US" sz="2400" dirty="0"/>
          </a:p>
        </p:txBody>
      </p:sp>
      <p:sp>
        <p:nvSpPr>
          <p:cNvPr id="3" name="コンテンツ プレースホルダー 2"/>
          <p:cNvSpPr>
            <a:spLocks noGrp="1"/>
          </p:cNvSpPr>
          <p:nvPr>
            <p:ph sz="quarter" idx="1"/>
          </p:nvPr>
        </p:nvSpPr>
        <p:spPr>
          <a:xfrm>
            <a:off x="179512" y="1484784"/>
            <a:ext cx="8856984" cy="4824536"/>
          </a:xfrm>
        </p:spPr>
        <p:txBody>
          <a:bodyPr>
            <a:normAutofit/>
          </a:bodyPr>
          <a:lstStyle/>
          <a:p>
            <a:pPr marL="0" indent="0">
              <a:buNone/>
            </a:pPr>
            <a:endParaRPr kumimoji="1" lang="en-US" altLang="ja-JP" dirty="0" smtClean="0"/>
          </a:p>
          <a:p>
            <a:pPr marL="0" indent="0">
              <a:buNone/>
            </a:pPr>
            <a:r>
              <a:rPr kumimoji="1" lang="ja-JP" altLang="en-US" dirty="0" smtClean="0"/>
              <a:t>人員：　</a:t>
            </a:r>
            <a:r>
              <a:rPr lang="ja-JP" altLang="en-US" dirty="0" smtClean="0"/>
              <a:t>５００～６００人</a:t>
            </a:r>
            <a:endParaRPr lang="en-US" altLang="ja-JP" dirty="0" smtClean="0"/>
          </a:p>
          <a:p>
            <a:pPr marL="0" indent="0">
              <a:buNone/>
            </a:pPr>
            <a:r>
              <a:rPr kumimoji="1" lang="ja-JP" altLang="en-US" dirty="0" smtClean="0"/>
              <a:t>３つの部隊：</a:t>
            </a:r>
            <a:endParaRPr kumimoji="1" lang="en-US" altLang="ja-JP" dirty="0" smtClean="0"/>
          </a:p>
          <a:p>
            <a:pPr marL="0" indent="0">
              <a:buNone/>
            </a:pPr>
            <a:r>
              <a:rPr lang="ja-JP" altLang="en-US" dirty="0"/>
              <a:t>　</a:t>
            </a:r>
            <a:r>
              <a:rPr lang="ja-JP" altLang="en-US" b="1" dirty="0" smtClean="0">
                <a:solidFill>
                  <a:srgbClr val="0070C0"/>
                </a:solidFill>
              </a:rPr>
              <a:t>地対艦誘導弾（</a:t>
            </a:r>
            <a:r>
              <a:rPr lang="en-US" altLang="ja-JP" b="1" dirty="0" smtClean="0">
                <a:solidFill>
                  <a:srgbClr val="0070C0"/>
                </a:solidFill>
              </a:rPr>
              <a:t>SSM</a:t>
            </a:r>
            <a:r>
              <a:rPr lang="ja-JP" altLang="en-US" b="1" dirty="0" smtClean="0">
                <a:solidFill>
                  <a:srgbClr val="0070C0"/>
                </a:solidFill>
              </a:rPr>
              <a:t>）部隊</a:t>
            </a:r>
            <a:r>
              <a:rPr lang="ja-JP" altLang="en-US" dirty="0" smtClean="0"/>
              <a:t>　</a:t>
            </a:r>
            <a:r>
              <a:rPr lang="ja-JP" altLang="en-US" sz="1700" dirty="0" smtClean="0"/>
              <a:t>約</a:t>
            </a:r>
            <a:r>
              <a:rPr lang="en-US" altLang="ja-JP" sz="1700" dirty="0" smtClean="0"/>
              <a:t>100</a:t>
            </a:r>
            <a:r>
              <a:rPr lang="ja-JP" altLang="en-US" sz="1700" dirty="0" smtClean="0"/>
              <a:t>人（糸数議員質問主意書への政府回答）</a:t>
            </a:r>
            <a:endParaRPr lang="en-US" altLang="ja-JP" sz="1400" dirty="0" smtClean="0"/>
          </a:p>
          <a:p>
            <a:pPr marL="0" indent="0">
              <a:buNone/>
            </a:pPr>
            <a:r>
              <a:rPr lang="ja-JP" altLang="en-US" sz="1400" dirty="0"/>
              <a:t>　</a:t>
            </a:r>
            <a:r>
              <a:rPr lang="ja-JP" altLang="en-US" sz="1400" dirty="0" smtClean="0"/>
              <a:t>　　　</a:t>
            </a:r>
            <a:r>
              <a:rPr lang="ja-JP" altLang="en-US" sz="1400" b="1" dirty="0" smtClean="0">
                <a:solidFill>
                  <a:srgbClr val="002060"/>
                </a:solidFill>
              </a:rPr>
              <a:t>外洋の艦艇を撃破するミサイル</a:t>
            </a:r>
            <a:endParaRPr lang="en-US" altLang="ja-JP" sz="1400" b="1" dirty="0" smtClean="0">
              <a:solidFill>
                <a:srgbClr val="002060"/>
              </a:solidFill>
            </a:endParaRPr>
          </a:p>
          <a:p>
            <a:pPr marL="0" indent="0">
              <a:buNone/>
            </a:pPr>
            <a:r>
              <a:rPr lang="ja-JP" altLang="en-US" sz="1400" b="1" dirty="0">
                <a:solidFill>
                  <a:srgbClr val="002060"/>
                </a:solidFill>
              </a:rPr>
              <a:t>　</a:t>
            </a:r>
            <a:r>
              <a:rPr lang="ja-JP" altLang="en-US" sz="1400" b="1" dirty="0" smtClean="0">
                <a:solidFill>
                  <a:srgbClr val="002060"/>
                </a:solidFill>
              </a:rPr>
              <a:t>　　　「島嶼部に対する侵攻を可能な限り洋上において阻止し得る部隊」</a:t>
            </a:r>
            <a:endParaRPr lang="en-US" altLang="ja-JP" sz="1400" b="1" dirty="0" smtClean="0">
              <a:solidFill>
                <a:srgbClr val="002060"/>
              </a:solidFill>
            </a:endParaRPr>
          </a:p>
          <a:p>
            <a:pPr marL="0" indent="0">
              <a:buNone/>
            </a:pPr>
            <a:r>
              <a:rPr kumimoji="1" lang="ja-JP" altLang="en-US" dirty="0"/>
              <a:t>　</a:t>
            </a:r>
            <a:r>
              <a:rPr kumimoji="1" lang="ja-JP" altLang="en-US" b="1" dirty="0" smtClean="0">
                <a:solidFill>
                  <a:srgbClr val="0070C0"/>
                </a:solidFill>
              </a:rPr>
              <a:t>中距離地対空誘導弾（</a:t>
            </a:r>
            <a:r>
              <a:rPr kumimoji="1" lang="en-US" altLang="ja-JP" b="1" dirty="0" smtClean="0">
                <a:solidFill>
                  <a:srgbClr val="0070C0"/>
                </a:solidFill>
              </a:rPr>
              <a:t>SAM</a:t>
            </a:r>
            <a:r>
              <a:rPr kumimoji="1" lang="ja-JP" altLang="en-US" b="1" dirty="0" smtClean="0">
                <a:solidFill>
                  <a:srgbClr val="0070C0"/>
                </a:solidFill>
              </a:rPr>
              <a:t>）部隊</a:t>
            </a:r>
            <a:endParaRPr kumimoji="1" lang="en-US" altLang="ja-JP" b="1" dirty="0" smtClean="0">
              <a:solidFill>
                <a:srgbClr val="0070C0"/>
              </a:solidFill>
            </a:endParaRPr>
          </a:p>
          <a:p>
            <a:pPr marL="0" indent="0">
              <a:buNone/>
            </a:pPr>
            <a:r>
              <a:rPr lang="ja-JP" altLang="en-US" sz="1400" b="1" dirty="0" smtClean="0">
                <a:solidFill>
                  <a:srgbClr val="0070C0"/>
                </a:solidFill>
              </a:rPr>
              <a:t>　　　　</a:t>
            </a:r>
            <a:r>
              <a:rPr lang="ja-JP" altLang="en-US" sz="1400" b="1" dirty="0" smtClean="0">
                <a:solidFill>
                  <a:srgbClr val="002060"/>
                </a:solidFill>
              </a:rPr>
              <a:t>基地に襲来する航空機や巡航ミサイルを迎撃するミサイル</a:t>
            </a:r>
            <a:endParaRPr lang="en-US" altLang="ja-JP" sz="1400" b="1" dirty="0">
              <a:solidFill>
                <a:srgbClr val="002060"/>
              </a:solidFill>
            </a:endParaRPr>
          </a:p>
          <a:p>
            <a:pPr marL="0" indent="0">
              <a:buNone/>
            </a:pPr>
            <a:r>
              <a:rPr lang="ja-JP" altLang="en-US" sz="1400" b="1" dirty="0" smtClean="0">
                <a:solidFill>
                  <a:srgbClr val="002060"/>
                </a:solidFill>
              </a:rPr>
              <a:t>　　　　「地対艦誘導弾部隊と連携し、作戦部隊及び重要地域の防空を有効に行い得る部隊</a:t>
            </a:r>
            <a:r>
              <a:rPr lang="ja-JP" altLang="en-US" sz="1400" dirty="0" smtClean="0">
                <a:solidFill>
                  <a:srgbClr val="002060"/>
                </a:solidFill>
              </a:rPr>
              <a:t>」</a:t>
            </a:r>
            <a:endParaRPr lang="en-US" altLang="ja-JP" sz="1400" dirty="0" smtClean="0">
              <a:solidFill>
                <a:srgbClr val="002060"/>
              </a:solidFill>
            </a:endParaRPr>
          </a:p>
          <a:p>
            <a:pPr marL="0" indent="0">
              <a:buNone/>
            </a:pPr>
            <a:r>
              <a:rPr kumimoji="1" lang="ja-JP" altLang="en-US" dirty="0"/>
              <a:t>　</a:t>
            </a:r>
            <a:r>
              <a:rPr kumimoji="1" lang="ja-JP" altLang="en-US" b="1" dirty="0" smtClean="0">
                <a:solidFill>
                  <a:srgbClr val="0070C0"/>
                </a:solidFill>
              </a:rPr>
              <a:t>警備部隊</a:t>
            </a:r>
            <a:r>
              <a:rPr kumimoji="1" lang="ja-JP" altLang="en-US" dirty="0" smtClean="0">
                <a:solidFill>
                  <a:srgbClr val="0070C0"/>
                </a:solidFill>
              </a:rPr>
              <a:t>　</a:t>
            </a:r>
            <a:r>
              <a:rPr lang="ja-JP" altLang="en-US" sz="1700" dirty="0" smtClean="0">
                <a:solidFill>
                  <a:schemeClr val="tx1">
                    <a:lumMod val="95000"/>
                    <a:lumOff val="5000"/>
                  </a:schemeClr>
                </a:solidFill>
              </a:rPr>
              <a:t>普通科（地上戦闘の骨幹部隊）を中心に編成　（質問７５、７６への回答）</a:t>
            </a:r>
            <a:endParaRPr lang="en-US" altLang="ja-JP" sz="1700" dirty="0" smtClean="0">
              <a:solidFill>
                <a:schemeClr val="tx1">
                  <a:lumMod val="95000"/>
                  <a:lumOff val="5000"/>
                </a:schemeClr>
              </a:solidFill>
            </a:endParaRPr>
          </a:p>
          <a:p>
            <a:pPr marL="0" indent="0">
              <a:buNone/>
            </a:pPr>
            <a:r>
              <a:rPr lang="ja-JP" altLang="en-US" sz="1700" dirty="0">
                <a:solidFill>
                  <a:schemeClr val="tx1">
                    <a:lumMod val="95000"/>
                    <a:lumOff val="5000"/>
                  </a:schemeClr>
                </a:solidFill>
              </a:rPr>
              <a:t>　</a:t>
            </a:r>
            <a:r>
              <a:rPr lang="ja-JP" altLang="en-US" sz="1700" dirty="0" smtClean="0">
                <a:solidFill>
                  <a:schemeClr val="tx1">
                    <a:lumMod val="95000"/>
                    <a:lumOff val="5000"/>
                  </a:schemeClr>
                </a:solidFill>
              </a:rPr>
              <a:t>　　</a:t>
            </a:r>
            <a:r>
              <a:rPr lang="ja-JP" altLang="en-US" sz="1400" b="1" dirty="0" smtClean="0">
                <a:solidFill>
                  <a:srgbClr val="002060"/>
                </a:solidFill>
              </a:rPr>
              <a:t>「大規模災害等の各種事態において迅速に初動対応を行い得る部隊」</a:t>
            </a:r>
            <a:endParaRPr lang="en-US" altLang="ja-JP" sz="1400" b="1" dirty="0">
              <a:solidFill>
                <a:srgbClr val="002060"/>
              </a:solidFill>
            </a:endParaRPr>
          </a:p>
          <a:p>
            <a:pPr marL="0" indent="0">
              <a:buNone/>
            </a:pPr>
            <a:r>
              <a:rPr kumimoji="1" lang="ja-JP" altLang="en-US" sz="1900" b="1" dirty="0" smtClean="0">
                <a:solidFill>
                  <a:srgbClr val="FF0000"/>
                </a:solidFill>
                <a:latin typeface="+mj-ea"/>
                <a:ea typeface="+mj-ea"/>
              </a:rPr>
              <a:t>　　　　　</a:t>
            </a:r>
            <a:r>
              <a:rPr kumimoji="1" lang="ja-JP" altLang="en-US" sz="2500" b="1" dirty="0" smtClean="0">
                <a:solidFill>
                  <a:srgbClr val="FF0000"/>
                </a:solidFill>
                <a:latin typeface="+mj-ea"/>
                <a:ea typeface="+mj-ea"/>
              </a:rPr>
              <a:t>誘導弾（ミサイル）部隊を主とする構成　＝　ミサイル基地</a:t>
            </a:r>
            <a:endParaRPr kumimoji="1" lang="ja-JP" altLang="en-US" sz="2500" b="1" dirty="0">
              <a:solidFill>
                <a:srgbClr val="FF0000"/>
              </a:solidFill>
              <a:latin typeface="+mj-ea"/>
              <a:ea typeface="+mj-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484784"/>
            <a:ext cx="1880339" cy="1253559"/>
          </a:xfrm>
          <a:prstGeom prst="rect">
            <a:avLst/>
          </a:prstGeom>
        </p:spPr>
      </p:pic>
    </p:spTree>
    <p:extLst>
      <p:ext uri="{BB962C8B-B14F-4D97-AF65-F5344CB8AC3E}">
        <p14:creationId xmlns:p14="http://schemas.microsoft.com/office/powerpoint/2010/main" val="302405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配備部隊の装備　</a:t>
            </a:r>
            <a:r>
              <a:rPr kumimoji="1" lang="ja-JP" altLang="en-US" sz="2400" dirty="0" smtClean="0"/>
              <a:t>質問４～９への回答</a:t>
            </a:r>
            <a:r>
              <a:rPr kumimoji="1" lang="ja-JP" altLang="en-US" dirty="0" smtClean="0"/>
              <a:t>　</a:t>
            </a:r>
            <a:endParaRPr kumimoji="1" lang="ja-JP" altLang="en-US" dirty="0"/>
          </a:p>
        </p:txBody>
      </p:sp>
      <p:sp>
        <p:nvSpPr>
          <p:cNvPr id="3" name="コンテンツ プレースホルダー 2"/>
          <p:cNvSpPr>
            <a:spLocks noGrp="1"/>
          </p:cNvSpPr>
          <p:nvPr>
            <p:ph sz="quarter" idx="1"/>
          </p:nvPr>
        </p:nvSpPr>
        <p:spPr/>
        <p:txBody>
          <a:bodyPr>
            <a:normAutofit/>
          </a:bodyPr>
          <a:lstStyle/>
          <a:p>
            <a:pPr marL="0" indent="0">
              <a:buNone/>
            </a:pPr>
            <a:r>
              <a:rPr kumimoji="1" lang="ja-JP" altLang="en-US" dirty="0" smtClean="0"/>
              <a:t>地対艦誘導弾は１２式  </a:t>
            </a:r>
            <a:r>
              <a:rPr kumimoji="1" lang="en-US" altLang="ja-JP" dirty="0" smtClean="0">
                <a:solidFill>
                  <a:srgbClr val="FF0000"/>
                </a:solidFill>
              </a:rPr>
              <a:t>New!</a:t>
            </a:r>
            <a:r>
              <a:rPr lang="ja-JP" altLang="en-US" dirty="0">
                <a:solidFill>
                  <a:srgbClr val="FF0000"/>
                </a:solidFill>
              </a:rPr>
              <a:t>　</a:t>
            </a:r>
            <a:r>
              <a:rPr lang="ja-JP" altLang="en-US" sz="2000" dirty="0" smtClean="0">
                <a:solidFill>
                  <a:srgbClr val="FF0000"/>
                </a:solidFill>
              </a:rPr>
              <a:t>　　　</a:t>
            </a:r>
            <a:endParaRPr lang="en-US" altLang="ja-JP" sz="2000" dirty="0" smtClean="0">
              <a:solidFill>
                <a:srgbClr val="FF0000"/>
              </a:solidFill>
            </a:endParaRPr>
          </a:p>
          <a:p>
            <a:pPr marL="0" indent="0">
              <a:buNone/>
            </a:pPr>
            <a:r>
              <a:rPr lang="ja-JP" altLang="en-US" sz="2000" dirty="0">
                <a:solidFill>
                  <a:srgbClr val="FF0000"/>
                </a:solidFill>
              </a:rPr>
              <a:t>　</a:t>
            </a:r>
            <a:r>
              <a:rPr lang="ja-JP" altLang="en-US" sz="2000" dirty="0" smtClean="0">
                <a:solidFill>
                  <a:srgbClr val="FF0000"/>
                </a:solidFill>
              </a:rPr>
              <a:t>　　　</a:t>
            </a:r>
            <a:r>
              <a:rPr lang="ja-JP" altLang="en-US" sz="2000" b="1" dirty="0" smtClean="0">
                <a:solidFill>
                  <a:srgbClr val="002060"/>
                </a:solidFill>
              </a:rPr>
              <a:t>６基のミサイルを積んで走る車載型　数台</a:t>
            </a:r>
            <a:endParaRPr lang="en-US" altLang="ja-JP" sz="2000" b="1" dirty="0" smtClean="0">
              <a:solidFill>
                <a:srgbClr val="002060"/>
              </a:solidFill>
            </a:endParaRPr>
          </a:p>
          <a:p>
            <a:pPr marL="0" indent="0">
              <a:buNone/>
            </a:pPr>
            <a:r>
              <a:rPr lang="ja-JP" altLang="en-US" sz="2000" dirty="0"/>
              <a:t>　</a:t>
            </a:r>
            <a:r>
              <a:rPr lang="ja-JP" altLang="en-US" sz="2000" dirty="0" smtClean="0"/>
              <a:t>　有効射程百数十</a:t>
            </a:r>
            <a:r>
              <a:rPr lang="en-US" altLang="ja-JP" sz="2000" dirty="0" smtClean="0"/>
              <a:t>km</a:t>
            </a:r>
            <a:r>
              <a:rPr lang="ja-JP" altLang="en-US" dirty="0" smtClean="0"/>
              <a:t>  </a:t>
            </a:r>
            <a:r>
              <a:rPr lang="en-US" altLang="ja-JP" dirty="0" smtClean="0">
                <a:solidFill>
                  <a:srgbClr val="FF0000"/>
                </a:solidFill>
              </a:rPr>
              <a:t>New!</a:t>
            </a:r>
          </a:p>
          <a:p>
            <a:pPr marL="0" indent="0">
              <a:buNone/>
            </a:pPr>
            <a:r>
              <a:rPr lang="ja-JP" altLang="en-US" sz="2000" dirty="0"/>
              <a:t>　</a:t>
            </a:r>
            <a:r>
              <a:rPr lang="ja-JP" altLang="en-US" sz="2000" dirty="0" smtClean="0"/>
              <a:t>　　　（</a:t>
            </a:r>
            <a:r>
              <a:rPr lang="ja-JP" altLang="en-US" sz="2000" dirty="0" smtClean="0">
                <a:solidFill>
                  <a:srgbClr val="002060"/>
                </a:solidFill>
              </a:rPr>
              <a:t>産経新聞記事では</a:t>
            </a:r>
            <a:r>
              <a:rPr lang="ja-JP" altLang="en-US" sz="2000" b="1" dirty="0" smtClean="0">
                <a:solidFill>
                  <a:srgbClr val="002060"/>
                </a:solidFill>
              </a:rPr>
              <a:t>「約２００</a:t>
            </a:r>
            <a:r>
              <a:rPr lang="en-US" altLang="ja-JP" sz="2000" b="1" dirty="0" smtClean="0">
                <a:solidFill>
                  <a:srgbClr val="002060"/>
                </a:solidFill>
              </a:rPr>
              <a:t>km</a:t>
            </a:r>
            <a:r>
              <a:rPr lang="ja-JP" altLang="en-US" sz="2000" b="1" dirty="0" smtClean="0">
                <a:solidFill>
                  <a:srgbClr val="002060"/>
                </a:solidFill>
              </a:rPr>
              <a:t>」</a:t>
            </a:r>
            <a:r>
              <a:rPr lang="ja-JP" altLang="en-US" sz="2000" dirty="0" smtClean="0"/>
              <a:t>）</a:t>
            </a:r>
            <a:endParaRPr lang="en-US" altLang="ja-JP" sz="2000" dirty="0" smtClean="0"/>
          </a:p>
          <a:p>
            <a:pPr marL="0" indent="0">
              <a:buNone/>
            </a:pPr>
            <a:r>
              <a:rPr lang="ja-JP" altLang="en-US" sz="2000" dirty="0" smtClean="0"/>
              <a:t>　　有効射程に尖閣諸島は含まれているかどうか、</a:t>
            </a:r>
            <a:endParaRPr lang="en-US" altLang="ja-JP" sz="2000" dirty="0" smtClean="0"/>
          </a:p>
          <a:p>
            <a:pPr marL="0" indent="0">
              <a:buNone/>
            </a:pPr>
            <a:r>
              <a:rPr lang="ja-JP" altLang="en-US" sz="2000" dirty="0" smtClean="0"/>
              <a:t>　　</a:t>
            </a:r>
            <a:r>
              <a:rPr lang="ja-JP" altLang="en-US" sz="2000" dirty="0" err="1" smtClean="0"/>
              <a:t>．．．</a:t>
            </a:r>
            <a:r>
              <a:rPr lang="ja-JP" altLang="en-US" sz="2000" b="1" dirty="0" smtClean="0">
                <a:solidFill>
                  <a:srgbClr val="002060"/>
                </a:solidFill>
              </a:rPr>
              <a:t>お答えを差し控えます</a:t>
            </a:r>
            <a:r>
              <a:rPr lang="ja-JP" altLang="en-US" sz="2000" dirty="0" smtClean="0"/>
              <a:t>。 </a:t>
            </a:r>
            <a:r>
              <a:rPr lang="ja-JP" altLang="en-US" dirty="0" smtClean="0"/>
              <a:t>　</a:t>
            </a:r>
            <a:r>
              <a:rPr lang="en-US" altLang="ja-JP" dirty="0" smtClean="0">
                <a:solidFill>
                  <a:srgbClr val="FF0000"/>
                </a:solidFill>
              </a:rPr>
              <a:t>New!</a:t>
            </a:r>
          </a:p>
          <a:p>
            <a:pPr marL="0" indent="0">
              <a:buNone/>
            </a:pPr>
            <a:r>
              <a:rPr lang="ja-JP" altLang="en-US" dirty="0" smtClean="0"/>
              <a:t>中距離地対空誘導弾は０３式  </a:t>
            </a:r>
            <a:r>
              <a:rPr lang="en-US" altLang="ja-JP" dirty="0" smtClean="0">
                <a:solidFill>
                  <a:srgbClr val="FF0000"/>
                </a:solidFill>
              </a:rPr>
              <a:t>New!</a:t>
            </a:r>
          </a:p>
          <a:p>
            <a:pPr marL="0" indent="0">
              <a:buNone/>
            </a:pPr>
            <a:r>
              <a:rPr lang="ja-JP" altLang="en-US" sz="2000" dirty="0" smtClean="0"/>
              <a:t>　　　　</a:t>
            </a:r>
            <a:r>
              <a:rPr lang="ja-JP" altLang="en-US" sz="2000" b="1" dirty="0">
                <a:solidFill>
                  <a:srgbClr val="002060"/>
                </a:solidFill>
              </a:rPr>
              <a:t> ６基のミサイルを積んで走る車載型　</a:t>
            </a:r>
            <a:r>
              <a:rPr lang="ja-JP" altLang="en-US" sz="2000" b="1" dirty="0" smtClean="0">
                <a:solidFill>
                  <a:srgbClr val="002060"/>
                </a:solidFill>
              </a:rPr>
              <a:t>数台</a:t>
            </a:r>
            <a:endParaRPr lang="en-US" altLang="ja-JP" b="1" dirty="0" smtClean="0">
              <a:solidFill>
                <a:srgbClr val="002060"/>
              </a:solidFill>
            </a:endParaRPr>
          </a:p>
          <a:p>
            <a:pPr marL="0" indent="0">
              <a:buNone/>
            </a:pPr>
            <a:r>
              <a:rPr lang="ja-JP" altLang="en-US" dirty="0" smtClean="0"/>
              <a:t>高機動車など</a:t>
            </a:r>
            <a:endParaRPr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628800"/>
            <a:ext cx="2857500" cy="191452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698" y="4005064"/>
            <a:ext cx="2743200" cy="182148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614" y="5149561"/>
            <a:ext cx="1905000" cy="1270000"/>
          </a:xfrm>
          <a:prstGeom prst="rect">
            <a:avLst/>
          </a:prstGeom>
        </p:spPr>
      </p:pic>
      <p:sp>
        <p:nvSpPr>
          <p:cNvPr id="8" name="テキスト ボックス 7"/>
          <p:cNvSpPr txBox="1"/>
          <p:nvPr/>
        </p:nvSpPr>
        <p:spPr>
          <a:xfrm>
            <a:off x="5940152" y="3557637"/>
            <a:ext cx="2835696" cy="369332"/>
          </a:xfrm>
          <a:prstGeom prst="rect">
            <a:avLst/>
          </a:prstGeom>
          <a:noFill/>
        </p:spPr>
        <p:txBody>
          <a:bodyPr wrap="square" rtlCol="0">
            <a:spAutoFit/>
          </a:bodyPr>
          <a:lstStyle/>
          <a:p>
            <a:r>
              <a:rPr kumimoji="1" lang="ja-JP" altLang="en-US" dirty="0" smtClean="0"/>
              <a:t>１２式　</a:t>
            </a:r>
            <a:r>
              <a:rPr kumimoji="1" lang="en-US" altLang="ja-JP" dirty="0" smtClean="0"/>
              <a:t>JGSDF</a:t>
            </a:r>
            <a:r>
              <a:rPr lang="ja-JP" altLang="en-US" dirty="0" smtClean="0"/>
              <a:t>  </a:t>
            </a:r>
            <a:r>
              <a:rPr lang="en-US" altLang="ja-JP" dirty="0" smtClean="0"/>
              <a:t>webpage</a:t>
            </a:r>
            <a:endParaRPr kumimoji="1" lang="ja-JP" altLang="en-US" dirty="0"/>
          </a:p>
        </p:txBody>
      </p:sp>
      <p:sp>
        <p:nvSpPr>
          <p:cNvPr id="9" name="テキスト ボックス 8"/>
          <p:cNvSpPr txBox="1"/>
          <p:nvPr/>
        </p:nvSpPr>
        <p:spPr>
          <a:xfrm>
            <a:off x="6032698" y="5928194"/>
            <a:ext cx="2764954" cy="369332"/>
          </a:xfrm>
          <a:prstGeom prst="rect">
            <a:avLst/>
          </a:prstGeom>
          <a:noFill/>
        </p:spPr>
        <p:txBody>
          <a:bodyPr wrap="square" rtlCol="0">
            <a:spAutoFit/>
          </a:bodyPr>
          <a:lstStyle/>
          <a:p>
            <a:r>
              <a:rPr kumimoji="1" lang="ja-JP" altLang="en-US" dirty="0" smtClean="0"/>
              <a:t>０３式　</a:t>
            </a:r>
            <a:r>
              <a:rPr kumimoji="1" lang="en-US" altLang="ja-JP" dirty="0" smtClean="0"/>
              <a:t>JGSDF webpage</a:t>
            </a:r>
            <a:endParaRPr kumimoji="1" lang="ja-JP" altLang="en-US" dirty="0"/>
          </a:p>
        </p:txBody>
      </p:sp>
      <p:sp>
        <p:nvSpPr>
          <p:cNvPr id="11" name="テキスト ボックス 10"/>
          <p:cNvSpPr txBox="1"/>
          <p:nvPr/>
        </p:nvSpPr>
        <p:spPr>
          <a:xfrm>
            <a:off x="1517478" y="6050229"/>
            <a:ext cx="1224136" cy="369332"/>
          </a:xfrm>
          <a:prstGeom prst="rect">
            <a:avLst/>
          </a:prstGeom>
          <a:noFill/>
        </p:spPr>
        <p:txBody>
          <a:bodyPr wrap="square" rtlCol="0">
            <a:spAutoFit/>
          </a:bodyPr>
          <a:lstStyle/>
          <a:p>
            <a:r>
              <a:rPr kumimoji="1" lang="en-US" altLang="ja-JP" dirty="0" smtClean="0"/>
              <a:t>Wikipedia</a:t>
            </a:r>
            <a:endParaRPr kumimoji="1" lang="ja-JP" altLang="en-US" dirty="0"/>
          </a:p>
        </p:txBody>
      </p:sp>
    </p:spTree>
    <p:extLst>
      <p:ext uri="{BB962C8B-B14F-4D97-AF65-F5344CB8AC3E}">
        <p14:creationId xmlns:p14="http://schemas.microsoft.com/office/powerpoint/2010/main" val="3591244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28600"/>
            <a:ext cx="8784976" cy="824136"/>
          </a:xfrm>
        </p:spPr>
        <p:txBody>
          <a:bodyPr>
            <a:noAutofit/>
          </a:bodyPr>
          <a:lstStyle/>
          <a:p>
            <a:pPr algn="l"/>
            <a:r>
              <a:rPr kumimoji="1" lang="ja-JP" altLang="en-US" sz="1800" b="1" dirty="0" smtClean="0"/>
              <a:t>公開討論会で、「止める会」のビラについて</a:t>
            </a:r>
            <a:r>
              <a:rPr kumimoji="1" lang="en-US" altLang="ja-JP" sz="1800" b="1" dirty="0" smtClean="0"/>
              <a:t/>
            </a:r>
            <a:br>
              <a:rPr kumimoji="1" lang="en-US" altLang="ja-JP" sz="1800" b="1" dirty="0" smtClean="0"/>
            </a:br>
            <a:r>
              <a:rPr kumimoji="1" lang="ja-JP" altLang="en-US" sz="2700" dirty="0" smtClean="0"/>
              <a:t>砥板市議は「</a:t>
            </a:r>
            <a:r>
              <a:rPr kumimoji="1" lang="en-US" altLang="ja-JP" sz="2700" dirty="0" smtClean="0"/>
              <a:t>『</a:t>
            </a:r>
            <a:r>
              <a:rPr kumimoji="1" lang="ja-JP" altLang="en-US" sz="2700" dirty="0" smtClean="0"/>
              <a:t>ミサイル基地</a:t>
            </a:r>
            <a:r>
              <a:rPr kumimoji="1" lang="en-US" altLang="ja-JP" sz="2700" dirty="0" smtClean="0"/>
              <a:t>』</a:t>
            </a:r>
            <a:r>
              <a:rPr kumimoji="1" lang="ja-JP" altLang="en-US" sz="2700" dirty="0" smtClean="0"/>
              <a:t>なんて！」と噛みついたけど</a:t>
            </a:r>
            <a:endParaRPr kumimoji="1" lang="ja-JP" altLang="en-US" sz="2700" dirty="0"/>
          </a:p>
        </p:txBody>
      </p:sp>
      <p:pic>
        <p:nvPicPr>
          <p:cNvPr id="4" name="コンテンツ プレースホルダー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71600" y="1556792"/>
            <a:ext cx="7254400" cy="4182343"/>
          </a:xfrm>
        </p:spPr>
      </p:pic>
      <p:sp>
        <p:nvSpPr>
          <p:cNvPr id="5" name="テキスト ボックス 4"/>
          <p:cNvSpPr txBox="1"/>
          <p:nvPr/>
        </p:nvSpPr>
        <p:spPr>
          <a:xfrm>
            <a:off x="539552" y="5877272"/>
            <a:ext cx="8136904" cy="477054"/>
          </a:xfrm>
          <a:prstGeom prst="rect">
            <a:avLst/>
          </a:prstGeom>
          <a:noFill/>
        </p:spPr>
        <p:txBody>
          <a:bodyPr wrap="square" rtlCol="0">
            <a:spAutoFit/>
          </a:bodyPr>
          <a:lstStyle/>
          <a:p>
            <a:pPr algn="ctr"/>
            <a:r>
              <a:rPr kumimoji="1" lang="ja-JP" altLang="en-US" sz="2500" dirty="0" smtClean="0"/>
              <a:t>あれ、英語ではミサイルなんだ。　やっぱりミサイル基地だ！</a:t>
            </a:r>
            <a:endParaRPr kumimoji="1" lang="ja-JP" altLang="en-US" sz="2500" dirty="0"/>
          </a:p>
        </p:txBody>
      </p:sp>
    </p:spTree>
    <p:extLst>
      <p:ext uri="{BB962C8B-B14F-4D97-AF65-F5344CB8AC3E}">
        <p14:creationId xmlns:p14="http://schemas.microsoft.com/office/powerpoint/2010/main" val="134094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「射程約１００</a:t>
            </a:r>
            <a:r>
              <a:rPr lang="en-US" altLang="ja-JP" dirty="0" smtClean="0"/>
              <a:t>km</a:t>
            </a:r>
            <a:r>
              <a:rPr lang="ja-JP" altLang="en-US" dirty="0" smtClean="0"/>
              <a:t>」はうそだった</a:t>
            </a:r>
            <a:endParaRPr kumimoji="1" lang="ja-JP" altLang="en-US" dirty="0"/>
          </a:p>
        </p:txBody>
      </p:sp>
      <p:pic>
        <p:nvPicPr>
          <p:cNvPr id="4" name="コンテンツ プレースホルダー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1412777"/>
            <a:ext cx="2670334" cy="2756059"/>
          </a:xfrm>
        </p:spPr>
      </p:pic>
      <p:sp>
        <p:nvSpPr>
          <p:cNvPr id="5" name="テキスト ボックス 4"/>
          <p:cNvSpPr txBox="1"/>
          <p:nvPr/>
        </p:nvSpPr>
        <p:spPr>
          <a:xfrm>
            <a:off x="3563888" y="1965980"/>
            <a:ext cx="5256584" cy="1508105"/>
          </a:xfrm>
          <a:prstGeom prst="rect">
            <a:avLst/>
          </a:prstGeom>
          <a:noFill/>
        </p:spPr>
        <p:txBody>
          <a:bodyPr wrap="square" rtlCol="0">
            <a:spAutoFit/>
          </a:bodyPr>
          <a:lstStyle/>
          <a:p>
            <a:r>
              <a:rPr kumimoji="1" lang="ja-JP" altLang="en-US" sz="2000" b="1" dirty="0" smtClean="0">
                <a:solidFill>
                  <a:srgbClr val="002060"/>
                </a:solidFill>
              </a:rPr>
              <a:t>石垣－魚釣島間距離は約１６５</a:t>
            </a:r>
            <a:r>
              <a:rPr kumimoji="1" lang="en-US" altLang="ja-JP" sz="2000" b="1" dirty="0" smtClean="0">
                <a:solidFill>
                  <a:srgbClr val="002060"/>
                </a:solidFill>
              </a:rPr>
              <a:t>km</a:t>
            </a:r>
          </a:p>
          <a:p>
            <a:r>
              <a:rPr kumimoji="1" lang="ja-JP" altLang="en-US" sz="2400" b="1" dirty="0" smtClean="0">
                <a:solidFill>
                  <a:srgbClr val="7030A0"/>
                </a:solidFill>
              </a:rPr>
              <a:t>「尖閣には届かない。八重山だけを守る兵器。だから外国軍の</a:t>
            </a:r>
            <a:r>
              <a:rPr lang="ja-JP" altLang="en-US" sz="2400" b="1" dirty="0">
                <a:solidFill>
                  <a:srgbClr val="7030A0"/>
                </a:solidFill>
              </a:rPr>
              <a:t>標的</a:t>
            </a:r>
            <a:r>
              <a:rPr lang="ja-JP" altLang="en-US" sz="2400" b="1" dirty="0" smtClean="0">
                <a:solidFill>
                  <a:srgbClr val="7030A0"/>
                </a:solidFill>
              </a:rPr>
              <a:t>になどならない」</a:t>
            </a:r>
            <a:r>
              <a:rPr kumimoji="1" lang="ja-JP" altLang="en-US" sz="2400" b="1" dirty="0" smtClean="0">
                <a:solidFill>
                  <a:srgbClr val="7030A0"/>
                </a:solidFill>
              </a:rPr>
              <a:t>と、市民を安心させようとした。</a:t>
            </a:r>
            <a:endParaRPr kumimoji="1" lang="ja-JP" altLang="en-US" sz="2400" b="1" dirty="0">
              <a:solidFill>
                <a:srgbClr val="7030A0"/>
              </a:solidFill>
            </a:endParaRPr>
          </a:p>
        </p:txBody>
      </p:sp>
      <p:sp>
        <p:nvSpPr>
          <p:cNvPr id="6" name="テキスト ボックス 5"/>
          <p:cNvSpPr txBox="1"/>
          <p:nvPr/>
        </p:nvSpPr>
        <p:spPr>
          <a:xfrm>
            <a:off x="3023828" y="3573016"/>
            <a:ext cx="6120172" cy="1415772"/>
          </a:xfrm>
          <a:prstGeom prst="rect">
            <a:avLst/>
          </a:prstGeom>
          <a:noFill/>
        </p:spPr>
        <p:txBody>
          <a:bodyPr wrap="square" rtlCol="0">
            <a:spAutoFit/>
          </a:bodyPr>
          <a:lstStyle/>
          <a:p>
            <a:r>
              <a:rPr kumimoji="1" lang="ja-JP" altLang="en-US" sz="2000" dirty="0" smtClean="0"/>
              <a:t>　　</a:t>
            </a:r>
            <a:r>
              <a:rPr kumimoji="1" lang="ja-JP" altLang="en-US" sz="2000" b="1" dirty="0" smtClean="0"/>
              <a:t>ところが</a:t>
            </a:r>
            <a:r>
              <a:rPr kumimoji="1" lang="ja-JP" altLang="en-US" sz="2000" dirty="0" smtClean="0"/>
              <a:t>、防衛省回答は、</a:t>
            </a:r>
            <a:endParaRPr kumimoji="1" lang="en-US" altLang="ja-JP" sz="2000" dirty="0" smtClean="0"/>
          </a:p>
          <a:p>
            <a:r>
              <a:rPr lang="ja-JP" altLang="en-US" sz="2000" b="1" dirty="0" smtClean="0">
                <a:solidFill>
                  <a:srgbClr val="FF0000"/>
                </a:solidFill>
                <a:latin typeface="+mj-ea"/>
                <a:ea typeface="+mj-ea"/>
              </a:rPr>
              <a:t>「有効射程は百数十</a:t>
            </a:r>
            <a:r>
              <a:rPr lang="en-US" altLang="ja-JP" sz="2000" b="1" dirty="0" smtClean="0">
                <a:solidFill>
                  <a:srgbClr val="FF0000"/>
                </a:solidFill>
                <a:latin typeface="+mj-ea"/>
                <a:ea typeface="+mj-ea"/>
              </a:rPr>
              <a:t>km</a:t>
            </a:r>
            <a:r>
              <a:rPr lang="ja-JP" altLang="en-US" sz="2000" b="1" dirty="0" smtClean="0">
                <a:solidFill>
                  <a:srgbClr val="FF0000"/>
                </a:solidFill>
                <a:latin typeface="+mj-ea"/>
                <a:ea typeface="+mj-ea"/>
              </a:rPr>
              <a:t>」</a:t>
            </a:r>
            <a:r>
              <a:rPr kumimoji="1" lang="ja-JP" altLang="en-US" sz="2000" dirty="0" smtClean="0">
                <a:solidFill>
                  <a:srgbClr val="FF0000"/>
                </a:solidFill>
                <a:latin typeface="+mj-ea"/>
                <a:ea typeface="+mj-ea"/>
              </a:rPr>
              <a:t>　、</a:t>
            </a:r>
            <a:r>
              <a:rPr kumimoji="1" lang="ja-JP" altLang="en-US" sz="2000" b="1" dirty="0" smtClean="0">
                <a:solidFill>
                  <a:srgbClr val="FF0000"/>
                </a:solidFill>
                <a:latin typeface="+mj-ea"/>
                <a:ea typeface="+mj-ea"/>
              </a:rPr>
              <a:t>「尖閣諸島は含まれるか　</a:t>
            </a:r>
            <a:endParaRPr kumimoji="1" lang="en-US" altLang="ja-JP" sz="2000" b="1" dirty="0" smtClean="0">
              <a:solidFill>
                <a:srgbClr val="FF0000"/>
              </a:solidFill>
              <a:latin typeface="+mj-ea"/>
              <a:ea typeface="+mj-ea"/>
            </a:endParaRPr>
          </a:p>
          <a:p>
            <a:r>
              <a:rPr kumimoji="1" lang="ja-JP" altLang="en-US" sz="2000" b="1" dirty="0" err="1" smtClean="0">
                <a:solidFill>
                  <a:srgbClr val="FF0000"/>
                </a:solidFill>
                <a:latin typeface="+mj-ea"/>
                <a:ea typeface="+mj-ea"/>
              </a:rPr>
              <a:t>．．．</a:t>
            </a:r>
            <a:r>
              <a:rPr lang="ja-JP" altLang="en-US" sz="2000" b="1" dirty="0" smtClean="0">
                <a:solidFill>
                  <a:srgbClr val="FF0000"/>
                </a:solidFill>
                <a:latin typeface="+mj-ea"/>
                <a:ea typeface="+mj-ea"/>
              </a:rPr>
              <a:t>お答えを差し控えます。」</a:t>
            </a:r>
            <a:r>
              <a:rPr lang="ja-JP" altLang="en-US" sz="2000" dirty="0" smtClean="0">
                <a:latin typeface="+mj-ea"/>
                <a:ea typeface="+mj-ea"/>
              </a:rPr>
              <a:t>　</a:t>
            </a:r>
            <a:endParaRPr lang="en-US" altLang="ja-JP" sz="2000" b="1" i="1" dirty="0" smtClean="0">
              <a:solidFill>
                <a:srgbClr val="FF0000"/>
              </a:solidFill>
              <a:latin typeface="+mj-ea"/>
              <a:ea typeface="+mj-ea"/>
            </a:endParaRPr>
          </a:p>
          <a:p>
            <a:endParaRPr lang="en-US" altLang="ja-JP" sz="800" b="1" i="1" dirty="0" smtClean="0">
              <a:solidFill>
                <a:srgbClr val="FF0000"/>
              </a:solidFill>
              <a:latin typeface="+mj-ea"/>
              <a:ea typeface="+mj-ea"/>
            </a:endParaRPr>
          </a:p>
          <a:p>
            <a:r>
              <a:rPr lang="ja-JP" altLang="en-US" b="1" dirty="0">
                <a:solidFill>
                  <a:srgbClr val="002060"/>
                </a:solidFill>
                <a:latin typeface="+mj-ea"/>
                <a:ea typeface="+mj-ea"/>
              </a:rPr>
              <a:t>　</a:t>
            </a:r>
            <a:r>
              <a:rPr lang="ja-JP" altLang="en-US" b="1" dirty="0" smtClean="0">
                <a:solidFill>
                  <a:srgbClr val="002060"/>
                </a:solidFill>
                <a:latin typeface="+mj-ea"/>
                <a:ea typeface="+mj-ea"/>
              </a:rPr>
              <a:t>　　</a:t>
            </a:r>
            <a:r>
              <a:rPr kumimoji="1" lang="ja-JP" altLang="en-US" b="1" dirty="0" smtClean="0">
                <a:solidFill>
                  <a:srgbClr val="7030A0"/>
                </a:solidFill>
                <a:latin typeface="+mj-ea"/>
                <a:ea typeface="+mj-ea"/>
              </a:rPr>
              <a:t>かつて中山市長も、「攻撃的」と持ち込みに反対した</a:t>
            </a:r>
            <a:r>
              <a:rPr lang="ja-JP" altLang="en-US" b="1" dirty="0" smtClean="0">
                <a:solidFill>
                  <a:srgbClr val="7030A0"/>
                </a:solidFill>
                <a:latin typeface="+mj-ea"/>
                <a:ea typeface="+mj-ea"/>
              </a:rPr>
              <a:t>。</a:t>
            </a:r>
            <a:endParaRPr kumimoji="1" lang="ja-JP" altLang="en-US" b="1" dirty="0">
              <a:solidFill>
                <a:srgbClr val="7030A0"/>
              </a:solidFill>
              <a:latin typeface="+mj-ea"/>
              <a:ea typeface="+mj-ea"/>
            </a:endParaRPr>
          </a:p>
        </p:txBody>
      </p:sp>
      <p:sp>
        <p:nvSpPr>
          <p:cNvPr id="7" name="テキスト ボックス 6"/>
          <p:cNvSpPr txBox="1"/>
          <p:nvPr/>
        </p:nvSpPr>
        <p:spPr>
          <a:xfrm>
            <a:off x="3410118" y="1560048"/>
            <a:ext cx="5112568" cy="369332"/>
          </a:xfrm>
          <a:prstGeom prst="rect">
            <a:avLst/>
          </a:prstGeom>
          <a:noFill/>
        </p:spPr>
        <p:txBody>
          <a:bodyPr wrap="square" rtlCol="0">
            <a:spAutoFit/>
          </a:bodyPr>
          <a:lstStyle/>
          <a:p>
            <a:r>
              <a:rPr kumimoji="1" lang="ja-JP" altLang="en-US" dirty="0" smtClean="0">
                <a:solidFill>
                  <a:srgbClr val="002060"/>
                </a:solidFill>
              </a:rPr>
              <a:t>☚ </a:t>
            </a:r>
            <a:r>
              <a:rPr kumimoji="1" lang="ja-JP" altLang="en-US" b="1" dirty="0" smtClean="0">
                <a:solidFill>
                  <a:srgbClr val="FF0000"/>
                </a:solidFill>
              </a:rPr>
              <a:t>「石垣島自衛隊配備推進協議会」</a:t>
            </a:r>
            <a:r>
              <a:rPr kumimoji="1" lang="ja-JP" altLang="en-US" dirty="0" smtClean="0">
                <a:solidFill>
                  <a:srgbClr val="002060"/>
                </a:solidFill>
              </a:rPr>
              <a:t>のパンフより</a:t>
            </a:r>
            <a:endParaRPr kumimoji="1" lang="ja-JP" altLang="en-US" dirty="0">
              <a:solidFill>
                <a:srgbClr val="002060"/>
              </a:solidFill>
            </a:endParaRPr>
          </a:p>
        </p:txBody>
      </p:sp>
      <p:sp>
        <p:nvSpPr>
          <p:cNvPr id="3" name="テキスト ボックス 2"/>
          <p:cNvSpPr txBox="1"/>
          <p:nvPr/>
        </p:nvSpPr>
        <p:spPr>
          <a:xfrm>
            <a:off x="395536" y="5164442"/>
            <a:ext cx="8462121" cy="1477328"/>
          </a:xfrm>
          <a:prstGeom prst="rect">
            <a:avLst/>
          </a:prstGeom>
          <a:noFill/>
        </p:spPr>
        <p:txBody>
          <a:bodyPr wrap="square" rtlCol="0">
            <a:spAutoFit/>
          </a:bodyPr>
          <a:lstStyle/>
          <a:p>
            <a:r>
              <a:rPr kumimoji="1" lang="ja-JP" altLang="en-US" sz="2200" dirty="0" smtClean="0"/>
              <a:t>しかも、防衛省は来年度から</a:t>
            </a:r>
            <a:r>
              <a:rPr kumimoji="1" lang="ja-JP" altLang="en-US" sz="2200" b="1" dirty="0" smtClean="0">
                <a:latin typeface="+mj-ea"/>
                <a:ea typeface="+mj-ea"/>
              </a:rPr>
              <a:t>射程３００</a:t>
            </a:r>
            <a:r>
              <a:rPr kumimoji="1" lang="en-US" altLang="ja-JP" sz="2200" b="1" dirty="0" smtClean="0">
                <a:latin typeface="+mj-ea"/>
                <a:ea typeface="+mj-ea"/>
              </a:rPr>
              <a:t>km</a:t>
            </a:r>
            <a:r>
              <a:rPr kumimoji="1" lang="ja-JP" altLang="en-US" sz="2200" dirty="0" smtClean="0"/>
              <a:t>の新型地対艦誘導弾を開発し、</a:t>
            </a:r>
            <a:r>
              <a:rPr kumimoji="1" lang="en-US" altLang="ja-JP" sz="2200" dirty="0" smtClean="0"/>
              <a:t>2023</a:t>
            </a:r>
            <a:r>
              <a:rPr kumimoji="1" lang="ja-JP" altLang="en-US" sz="2200" dirty="0" smtClean="0"/>
              <a:t>年度から石垣、宮古などに配備する予定。</a:t>
            </a:r>
            <a:endParaRPr kumimoji="1" lang="en-US" altLang="ja-JP" sz="2200" dirty="0" smtClean="0"/>
          </a:p>
          <a:p>
            <a:r>
              <a:rPr lang="ja-JP" altLang="en-US" sz="2400" b="1" dirty="0" smtClean="0">
                <a:solidFill>
                  <a:srgbClr val="FF0000"/>
                </a:solidFill>
                <a:latin typeface="+mj-ea"/>
                <a:ea typeface="+mj-ea"/>
              </a:rPr>
              <a:t>尖閣や宮古海峡で「</a:t>
            </a:r>
            <a:r>
              <a:rPr lang="ja-JP" altLang="en-US" sz="2400" b="1" dirty="0">
                <a:solidFill>
                  <a:srgbClr val="FF0000"/>
                </a:solidFill>
                <a:latin typeface="+mj-ea"/>
                <a:ea typeface="+mj-ea"/>
              </a:rPr>
              <a:t>東シナ海戦争</a:t>
            </a:r>
            <a:r>
              <a:rPr lang="ja-JP" altLang="en-US" sz="2400" b="1" dirty="0" smtClean="0">
                <a:solidFill>
                  <a:srgbClr val="FF0000"/>
                </a:solidFill>
                <a:latin typeface="+mj-ea"/>
                <a:ea typeface="+mj-ea"/>
              </a:rPr>
              <a:t>」が起きれば、最前線基地に。</a:t>
            </a:r>
            <a:endParaRPr lang="ja-JP" altLang="en-US" sz="2400" b="1" dirty="0">
              <a:solidFill>
                <a:srgbClr val="FF0000"/>
              </a:solidFill>
              <a:latin typeface="+mj-ea"/>
              <a:ea typeface="+mj-ea"/>
            </a:endParaRPr>
          </a:p>
          <a:p>
            <a:endParaRPr kumimoji="1" lang="ja-JP" altLang="en-US" sz="2200" dirty="0">
              <a:latin typeface="+mj-ea"/>
              <a:ea typeface="+mj-ea"/>
            </a:endParaRPr>
          </a:p>
        </p:txBody>
      </p:sp>
    </p:spTree>
    <p:extLst>
      <p:ext uri="{BB962C8B-B14F-4D97-AF65-F5344CB8AC3E}">
        <p14:creationId xmlns:p14="http://schemas.microsoft.com/office/powerpoint/2010/main" val="109689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駐屯地にヘリが離発着</a:t>
            </a:r>
            <a:r>
              <a:rPr lang="ja-JP" altLang="en-US" dirty="0"/>
              <a:t>　</a:t>
            </a:r>
            <a:r>
              <a:rPr lang="en-US" altLang="ja-JP" dirty="0">
                <a:solidFill>
                  <a:srgbClr val="FF0000"/>
                </a:solidFill>
              </a:rPr>
              <a:t>New! </a:t>
            </a:r>
            <a:r>
              <a:rPr kumimoji="1" lang="ja-JP" altLang="en-US" dirty="0" smtClean="0"/>
              <a:t>　</a:t>
            </a:r>
            <a:r>
              <a:rPr kumimoji="1" lang="ja-JP" altLang="en-US" sz="2700" dirty="0" smtClean="0"/>
              <a:t>質問１０～</a:t>
            </a:r>
            <a:r>
              <a:rPr lang="ja-JP" altLang="en-US" sz="2700" dirty="0"/>
              <a:t>１４</a:t>
            </a:r>
            <a:r>
              <a:rPr kumimoji="1" lang="ja-JP" altLang="en-US" sz="2700" dirty="0" smtClean="0"/>
              <a:t>への回答</a:t>
            </a:r>
            <a:endParaRPr kumimoji="1" lang="ja-JP" altLang="en-US" dirty="0">
              <a:solidFill>
                <a:srgbClr val="FF0000"/>
              </a:solidFill>
            </a:endParaRPr>
          </a:p>
        </p:txBody>
      </p:sp>
      <p:sp>
        <p:nvSpPr>
          <p:cNvPr id="3" name="コンテンツ プレースホルダー 2"/>
          <p:cNvSpPr>
            <a:spLocks noGrp="1"/>
          </p:cNvSpPr>
          <p:nvPr>
            <p:ph sz="quarter" idx="1"/>
          </p:nvPr>
        </p:nvSpPr>
        <p:spPr/>
        <p:txBody>
          <a:bodyPr/>
          <a:lstStyle/>
          <a:p>
            <a:pPr marL="0" indent="0">
              <a:buNone/>
            </a:pPr>
            <a:r>
              <a:rPr kumimoji="1" lang="ja-JP" altLang="en-US" dirty="0" smtClean="0">
                <a:solidFill>
                  <a:srgbClr val="002060"/>
                </a:solidFill>
              </a:rPr>
              <a:t>「</a:t>
            </a:r>
            <a:r>
              <a:rPr kumimoji="1" lang="ja-JP" altLang="en-US" b="1" dirty="0" smtClean="0">
                <a:solidFill>
                  <a:srgbClr val="0070C0"/>
                </a:solidFill>
              </a:rPr>
              <a:t>ヘリ部隊やオスプレイは来るのか</a:t>
            </a:r>
            <a:r>
              <a:rPr kumimoji="1" lang="ja-JP" altLang="en-US" dirty="0" smtClean="0">
                <a:solidFill>
                  <a:srgbClr val="002060"/>
                </a:solidFill>
              </a:rPr>
              <a:t>」</a:t>
            </a:r>
            <a:r>
              <a:rPr kumimoji="1" lang="ja-JP" altLang="en-US" dirty="0" smtClean="0"/>
              <a:t>との質問に</a:t>
            </a:r>
            <a:endParaRPr kumimoji="1" lang="en-US" altLang="ja-JP" dirty="0" smtClean="0"/>
          </a:p>
          <a:p>
            <a:pPr marL="0" indent="0">
              <a:buNone/>
            </a:pPr>
            <a:r>
              <a:rPr lang="ja-JP" altLang="en-US" b="1" dirty="0" smtClean="0">
                <a:latin typeface="+mj-ea"/>
                <a:ea typeface="+mj-ea"/>
              </a:rPr>
              <a:t>回答：</a:t>
            </a:r>
            <a:endParaRPr kumimoji="1" lang="en-US" altLang="ja-JP" b="1" dirty="0" smtClean="0">
              <a:latin typeface="+mj-ea"/>
              <a:ea typeface="+mj-ea"/>
            </a:endParaRPr>
          </a:p>
          <a:p>
            <a:pPr marL="0" indent="0">
              <a:buNone/>
            </a:pPr>
            <a:r>
              <a:rPr lang="ja-JP" altLang="en-US" dirty="0"/>
              <a:t>　</a:t>
            </a:r>
            <a:r>
              <a:rPr lang="ja-JP" altLang="en-US" dirty="0" smtClean="0"/>
              <a:t>・　「現時点で」オスプレイやヘリ部隊の配置計画はない。</a:t>
            </a:r>
            <a:endParaRPr lang="en-US" altLang="ja-JP" dirty="0" smtClean="0"/>
          </a:p>
          <a:p>
            <a:pPr marL="0" indent="0">
              <a:buNone/>
            </a:pPr>
            <a:r>
              <a:rPr kumimoji="1" lang="ja-JP" altLang="en-US" dirty="0"/>
              <a:t>　</a:t>
            </a:r>
            <a:r>
              <a:rPr kumimoji="1" lang="ja-JP" altLang="en-US" dirty="0" smtClean="0"/>
              <a:t>・　</a:t>
            </a:r>
            <a:r>
              <a:rPr kumimoji="1" lang="ja-JP" altLang="en-US" b="1" dirty="0" smtClean="0">
                <a:solidFill>
                  <a:srgbClr val="FF0000"/>
                </a:solidFill>
              </a:rPr>
              <a:t>駐屯地の開設後、グラウンド等でのヘリ離発着はある。</a:t>
            </a:r>
            <a:endParaRPr kumimoji="1" lang="en-US" altLang="ja-JP" b="1" dirty="0" smtClean="0">
              <a:solidFill>
                <a:srgbClr val="FF0000"/>
              </a:solidFill>
            </a:endParaRPr>
          </a:p>
          <a:p>
            <a:pPr marL="0" indent="0">
              <a:buNone/>
            </a:pPr>
            <a:endParaRPr kumimoji="1" lang="en-US" altLang="ja-JP" sz="800" dirty="0" smtClean="0"/>
          </a:p>
          <a:p>
            <a:pPr marL="0" indent="0">
              <a:buNone/>
            </a:pPr>
            <a:r>
              <a:rPr kumimoji="1" lang="ja-JP" altLang="en-US" dirty="0" smtClean="0"/>
              <a:t>これまで全く説明になかった</a:t>
            </a:r>
            <a:r>
              <a:rPr kumimoji="1" lang="ja-JP" altLang="en-US" b="1" dirty="0" smtClean="0">
                <a:solidFill>
                  <a:srgbClr val="FF0000"/>
                </a:solidFill>
                <a:latin typeface="+mj-ea"/>
                <a:ea typeface="+mj-ea"/>
              </a:rPr>
              <a:t>新事実！</a:t>
            </a:r>
            <a:endParaRPr kumimoji="1" lang="en-US" altLang="ja-JP" b="1" dirty="0" smtClean="0">
              <a:solidFill>
                <a:srgbClr val="FF0000"/>
              </a:solidFill>
              <a:latin typeface="+mj-ea"/>
              <a:ea typeface="+mj-ea"/>
            </a:endParaRPr>
          </a:p>
          <a:p>
            <a:pPr marL="0" indent="0">
              <a:buNone/>
            </a:pPr>
            <a:r>
              <a:rPr lang="ja-JP" altLang="en-US" dirty="0"/>
              <a:t>来るのは</a:t>
            </a:r>
            <a:r>
              <a:rPr lang="ja-JP" altLang="en-US" dirty="0" smtClean="0"/>
              <a:t>機材、人員輸送用大型機か？</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80" y="4680432"/>
            <a:ext cx="2286000" cy="1828800"/>
          </a:xfrm>
          <a:prstGeom prst="rect">
            <a:avLst/>
          </a:prstGeom>
        </p:spPr>
      </p:pic>
      <p:sp>
        <p:nvSpPr>
          <p:cNvPr id="7" name="テキスト ボックス 6"/>
          <p:cNvSpPr txBox="1"/>
          <p:nvPr/>
        </p:nvSpPr>
        <p:spPr>
          <a:xfrm>
            <a:off x="3491880" y="5071612"/>
            <a:ext cx="1728192" cy="523220"/>
          </a:xfrm>
          <a:prstGeom prst="rect">
            <a:avLst/>
          </a:prstGeom>
          <a:noFill/>
        </p:spPr>
        <p:txBody>
          <a:bodyPr wrap="square" rtlCol="0">
            <a:spAutoFit/>
          </a:bodyPr>
          <a:lstStyle/>
          <a:p>
            <a:r>
              <a:rPr kumimoji="1" lang="en-US" altLang="ja-JP" sz="1400" dirty="0" smtClean="0"/>
              <a:t>CH</a:t>
            </a:r>
            <a:r>
              <a:rPr kumimoji="1" lang="ja-JP" altLang="en-US" sz="1400" dirty="0" smtClean="0"/>
              <a:t>４７</a:t>
            </a:r>
            <a:r>
              <a:rPr kumimoji="1" lang="en-US" altLang="ja-JP" sz="1400" dirty="0" smtClean="0"/>
              <a:t>A</a:t>
            </a:r>
          </a:p>
          <a:p>
            <a:r>
              <a:rPr lang="en-US" altLang="ja-JP" sz="1400" dirty="0" smtClean="0"/>
              <a:t>JGSDF webpage</a:t>
            </a:r>
            <a:endParaRPr kumimoji="1" lang="ja-JP" altLang="en-US" sz="14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163193"/>
            <a:ext cx="2727922" cy="1816838"/>
          </a:xfrm>
          <a:prstGeom prst="rect">
            <a:avLst/>
          </a:prstGeom>
        </p:spPr>
      </p:pic>
      <p:sp>
        <p:nvSpPr>
          <p:cNvPr id="9" name="テキスト ボックス 8"/>
          <p:cNvSpPr txBox="1"/>
          <p:nvPr/>
        </p:nvSpPr>
        <p:spPr>
          <a:xfrm>
            <a:off x="5904724" y="5980031"/>
            <a:ext cx="3004349" cy="369332"/>
          </a:xfrm>
          <a:prstGeom prst="rect">
            <a:avLst/>
          </a:prstGeom>
          <a:noFill/>
        </p:spPr>
        <p:txBody>
          <a:bodyPr wrap="none" rtlCol="0">
            <a:spAutoFit/>
          </a:bodyPr>
          <a:lstStyle/>
          <a:p>
            <a:r>
              <a:rPr kumimoji="1" lang="en-US" altLang="ja-JP" dirty="0" smtClean="0"/>
              <a:t>MV22</a:t>
            </a:r>
            <a:r>
              <a:rPr kumimoji="1" lang="ja-JP" altLang="en-US" dirty="0" smtClean="0"/>
              <a:t>オスプレイ　</a:t>
            </a:r>
            <a:r>
              <a:rPr kumimoji="1" lang="en-US" altLang="ja-JP" dirty="0" smtClean="0"/>
              <a:t>Wikipedia</a:t>
            </a:r>
            <a:endParaRPr kumimoji="1" lang="ja-JP" altLang="en-US" dirty="0"/>
          </a:p>
        </p:txBody>
      </p:sp>
    </p:spTree>
    <p:extLst>
      <p:ext uri="{BB962C8B-B14F-4D97-AF65-F5344CB8AC3E}">
        <p14:creationId xmlns:p14="http://schemas.microsoft.com/office/powerpoint/2010/main" val="131175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「駐屯地外に訓練場」否定せず</a:t>
            </a:r>
            <a:r>
              <a:rPr kumimoji="1" lang="ja-JP" altLang="en-US" sz="2400" dirty="0" smtClean="0"/>
              <a:t>　</a:t>
            </a:r>
            <a:r>
              <a:rPr kumimoji="1" lang="en-US" altLang="ja-JP" sz="2400" b="1" dirty="0" smtClean="0">
                <a:solidFill>
                  <a:srgbClr val="FF0000"/>
                </a:solidFill>
              </a:rPr>
              <a:t>New!</a:t>
            </a:r>
            <a:r>
              <a:rPr kumimoji="1" lang="en-US" altLang="ja-JP" sz="2400" dirty="0" smtClean="0"/>
              <a:t>  </a:t>
            </a:r>
            <a:r>
              <a:rPr kumimoji="1" lang="ja-JP" altLang="en-US" sz="2400" dirty="0" smtClean="0"/>
              <a:t>質問２７</a:t>
            </a:r>
            <a:r>
              <a:rPr lang="ja-JP" altLang="en-US" sz="2400" dirty="0"/>
              <a:t>へ</a:t>
            </a:r>
            <a:r>
              <a:rPr lang="ja-JP" altLang="en-US" sz="2400" dirty="0" smtClean="0"/>
              <a:t>の回答</a:t>
            </a:r>
            <a:endParaRPr kumimoji="1" lang="ja-JP" altLang="en-US" sz="2400" dirty="0"/>
          </a:p>
        </p:txBody>
      </p:sp>
      <p:sp>
        <p:nvSpPr>
          <p:cNvPr id="3" name="コンテンツ プレースホルダー 2"/>
          <p:cNvSpPr>
            <a:spLocks noGrp="1"/>
          </p:cNvSpPr>
          <p:nvPr>
            <p:ph sz="quarter" idx="1"/>
          </p:nvPr>
        </p:nvSpPr>
        <p:spPr/>
        <p:txBody>
          <a:bodyPr>
            <a:normAutofit/>
          </a:bodyPr>
          <a:lstStyle/>
          <a:p>
            <a:pPr marL="0" indent="0">
              <a:buNone/>
            </a:pPr>
            <a:r>
              <a:rPr lang="ja-JP" altLang="en-US" b="1" dirty="0" smtClean="0"/>
              <a:t>質問：</a:t>
            </a:r>
            <a:r>
              <a:rPr lang="ja-JP" altLang="en-US" dirty="0" smtClean="0"/>
              <a:t>　</a:t>
            </a:r>
            <a:r>
              <a:rPr lang="ja-JP" altLang="en-US" sz="2200" dirty="0" smtClean="0">
                <a:solidFill>
                  <a:srgbClr val="002060"/>
                </a:solidFill>
              </a:rPr>
              <a:t>「</a:t>
            </a:r>
            <a:r>
              <a:rPr lang="ja-JP" altLang="en-US" sz="2200" dirty="0" smtClean="0">
                <a:solidFill>
                  <a:srgbClr val="0070C0"/>
                </a:solidFill>
              </a:rPr>
              <a:t>陸自の沖縄地方協力本部長は、２月の開南有志説明会で、</a:t>
            </a:r>
            <a:r>
              <a:rPr lang="en-US" altLang="ja-JP" sz="2200" dirty="0" smtClean="0">
                <a:solidFill>
                  <a:srgbClr val="0070C0"/>
                </a:solidFill>
              </a:rPr>
              <a:t>『</a:t>
            </a:r>
            <a:r>
              <a:rPr lang="ja-JP" altLang="en-US" sz="2200" dirty="0" smtClean="0">
                <a:solidFill>
                  <a:srgbClr val="0070C0"/>
                </a:solidFill>
              </a:rPr>
              <a:t>空砲を使う訓練等は</a:t>
            </a:r>
            <a:r>
              <a:rPr lang="ja-JP" altLang="en-US" sz="2200" b="1" dirty="0" smtClean="0">
                <a:solidFill>
                  <a:srgbClr val="0070C0"/>
                </a:solidFill>
              </a:rPr>
              <a:t>駐屯地では行わない。別</a:t>
            </a:r>
            <a:r>
              <a:rPr lang="ja-JP" altLang="en-US" sz="2200" b="1" dirty="0">
                <a:solidFill>
                  <a:srgbClr val="0070C0"/>
                </a:solidFill>
              </a:rPr>
              <a:t>の</a:t>
            </a:r>
            <a:r>
              <a:rPr lang="ja-JP" altLang="en-US" sz="2200" b="1" dirty="0" smtClean="0">
                <a:solidFill>
                  <a:srgbClr val="0070C0"/>
                </a:solidFill>
              </a:rPr>
              <a:t>訓練場で行う。石垣島で訓練場をどこに置くかはまだ決まっていない</a:t>
            </a:r>
            <a:r>
              <a:rPr lang="en-US" altLang="ja-JP" sz="2200" dirty="0" smtClean="0">
                <a:solidFill>
                  <a:srgbClr val="0070C0"/>
                </a:solidFill>
              </a:rPr>
              <a:t>』</a:t>
            </a:r>
            <a:r>
              <a:rPr lang="ja-JP" altLang="en-US" sz="2200" dirty="0" smtClean="0">
                <a:solidFill>
                  <a:srgbClr val="0070C0"/>
                </a:solidFill>
              </a:rPr>
              <a:t>と説明したというが、事実か？</a:t>
            </a:r>
            <a:r>
              <a:rPr lang="ja-JP" altLang="en-US" sz="2200" dirty="0" smtClean="0">
                <a:solidFill>
                  <a:srgbClr val="002060"/>
                </a:solidFill>
              </a:rPr>
              <a:t>」</a:t>
            </a:r>
            <a:endParaRPr lang="en-US" altLang="ja-JP" sz="2200" dirty="0" smtClean="0">
              <a:solidFill>
                <a:srgbClr val="002060"/>
              </a:solidFill>
            </a:endParaRPr>
          </a:p>
          <a:p>
            <a:pPr marL="0" indent="0">
              <a:buNone/>
            </a:pPr>
            <a:r>
              <a:rPr kumimoji="1" lang="ja-JP" altLang="en-US" b="1" dirty="0" smtClean="0"/>
              <a:t>回答：</a:t>
            </a:r>
            <a:r>
              <a:rPr kumimoji="1" lang="ja-JP" altLang="en-US" dirty="0" smtClean="0"/>
              <a:t>　「</a:t>
            </a:r>
            <a:r>
              <a:rPr kumimoji="1" lang="ja-JP" altLang="en-US" sz="2400" dirty="0" smtClean="0"/>
              <a:t>現時点において、具体的な訓練計画等は決まっておりません。」　　</a:t>
            </a:r>
            <a:r>
              <a:rPr kumimoji="1" lang="ja-JP" altLang="en-US" sz="2400" b="1" dirty="0" smtClean="0">
                <a:latin typeface="+mj-ea"/>
                <a:ea typeface="+mj-ea"/>
              </a:rPr>
              <a:t>（市長にも説明しなかった訓練場設置を</a:t>
            </a:r>
            <a:r>
              <a:rPr kumimoji="1" lang="ja-JP" altLang="en-US" sz="2500" b="1" dirty="0" smtClean="0">
                <a:solidFill>
                  <a:srgbClr val="FF0000"/>
                </a:solidFill>
                <a:latin typeface="+mj-ea"/>
                <a:ea typeface="+mj-ea"/>
              </a:rPr>
              <a:t>否定せず</a:t>
            </a:r>
            <a:r>
              <a:rPr kumimoji="1" lang="ja-JP" altLang="en-US" sz="2400" b="1" dirty="0" smtClean="0">
                <a:latin typeface="+mj-ea"/>
                <a:ea typeface="+mj-ea"/>
              </a:rPr>
              <a:t>）</a:t>
            </a:r>
            <a:endParaRPr kumimoji="1" lang="en-US" altLang="ja-JP" b="1" dirty="0" smtClean="0">
              <a:latin typeface="+mj-ea"/>
              <a:ea typeface="+mj-ea"/>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77072"/>
            <a:ext cx="2504378" cy="2297553"/>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222" y="4077072"/>
            <a:ext cx="2596444" cy="1772356"/>
          </a:xfrm>
          <a:prstGeom prst="rect">
            <a:avLst/>
          </a:prstGeom>
        </p:spPr>
      </p:pic>
      <p:sp>
        <p:nvSpPr>
          <p:cNvPr id="6" name="テキスト ボックス 5"/>
          <p:cNvSpPr txBox="1"/>
          <p:nvPr/>
        </p:nvSpPr>
        <p:spPr>
          <a:xfrm>
            <a:off x="3131840" y="4220084"/>
            <a:ext cx="2448272" cy="1692771"/>
          </a:xfrm>
          <a:prstGeom prst="rect">
            <a:avLst/>
          </a:prstGeom>
          <a:noFill/>
        </p:spPr>
        <p:txBody>
          <a:bodyPr wrap="square" rtlCol="0">
            <a:spAutoFit/>
          </a:bodyPr>
          <a:lstStyle/>
          <a:p>
            <a:r>
              <a:rPr lang="ja-JP" altLang="en-US" sz="2600" b="1" dirty="0" smtClean="0">
                <a:solidFill>
                  <a:srgbClr val="002060"/>
                </a:solidFill>
              </a:rPr>
              <a:t>いったん駐屯地を認めれば、島中に次々に施設が作られる。</a:t>
            </a:r>
            <a:endParaRPr kumimoji="1" lang="ja-JP" altLang="en-US" sz="2600" b="1" dirty="0">
              <a:solidFill>
                <a:srgbClr val="002060"/>
              </a:solidFill>
            </a:endParaRPr>
          </a:p>
        </p:txBody>
      </p:sp>
      <p:sp>
        <p:nvSpPr>
          <p:cNvPr id="7" name="テキスト ボックス 6"/>
          <p:cNvSpPr txBox="1"/>
          <p:nvPr/>
        </p:nvSpPr>
        <p:spPr>
          <a:xfrm>
            <a:off x="5724128" y="5894178"/>
            <a:ext cx="3094266" cy="369332"/>
          </a:xfrm>
          <a:prstGeom prst="rect">
            <a:avLst/>
          </a:prstGeom>
          <a:noFill/>
        </p:spPr>
        <p:txBody>
          <a:bodyPr wrap="square" rtlCol="0">
            <a:spAutoFit/>
          </a:bodyPr>
          <a:lstStyle/>
          <a:p>
            <a:r>
              <a:rPr kumimoji="1" lang="ja-JP" altLang="en-US" dirty="0" smtClean="0"/>
              <a:t>野外訓練　</a:t>
            </a:r>
            <a:r>
              <a:rPr kumimoji="1" lang="en-US" altLang="ja-JP" dirty="0" smtClean="0"/>
              <a:t>JGSDF webpage</a:t>
            </a:r>
            <a:endParaRPr kumimoji="1" lang="ja-JP" altLang="en-US" dirty="0"/>
          </a:p>
        </p:txBody>
      </p:sp>
    </p:spTree>
    <p:extLst>
      <p:ext uri="{BB962C8B-B14F-4D97-AF65-F5344CB8AC3E}">
        <p14:creationId xmlns:p14="http://schemas.microsoft.com/office/powerpoint/2010/main" val="4172307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b="1" dirty="0" smtClean="0"/>
              <a:t>「地下指揮所」も検討 </a:t>
            </a:r>
            <a:r>
              <a:rPr kumimoji="1" lang="en-US" altLang="ja-JP" dirty="0" smtClean="0">
                <a:solidFill>
                  <a:srgbClr val="FF0000"/>
                </a:solidFill>
              </a:rPr>
              <a:t>New!</a:t>
            </a:r>
            <a:r>
              <a:rPr kumimoji="1" lang="ja-JP" altLang="en-US" dirty="0" smtClean="0">
                <a:solidFill>
                  <a:srgbClr val="FF0000"/>
                </a:solidFill>
              </a:rPr>
              <a:t>　</a:t>
            </a:r>
            <a:r>
              <a:rPr kumimoji="1" lang="ja-JP" altLang="en-US" sz="2700" dirty="0" smtClean="0"/>
              <a:t>質問８１～８４への回答</a:t>
            </a:r>
            <a:endParaRPr kumimoji="1" lang="ja-JP" altLang="en-US" sz="2700" dirty="0"/>
          </a:p>
        </p:txBody>
      </p:sp>
      <p:sp>
        <p:nvSpPr>
          <p:cNvPr id="3" name="コンテンツ プレースホルダー 2"/>
          <p:cNvSpPr>
            <a:spLocks noGrp="1"/>
          </p:cNvSpPr>
          <p:nvPr>
            <p:ph sz="quarter" idx="1"/>
          </p:nvPr>
        </p:nvSpPr>
        <p:spPr>
          <a:xfrm>
            <a:off x="301752" y="1527048"/>
            <a:ext cx="8446712" cy="2045968"/>
          </a:xfrm>
        </p:spPr>
        <p:txBody>
          <a:bodyPr>
            <a:normAutofit/>
          </a:bodyPr>
          <a:lstStyle/>
          <a:p>
            <a:pPr marL="0" indent="0">
              <a:buNone/>
            </a:pPr>
            <a:r>
              <a:rPr kumimoji="1" lang="ja-JP" altLang="en-US" dirty="0" smtClean="0"/>
              <a:t>平得大俣東側に</a:t>
            </a:r>
            <a:endParaRPr kumimoji="1" lang="en-US" altLang="ja-JP" dirty="0" smtClean="0"/>
          </a:p>
          <a:p>
            <a:r>
              <a:rPr kumimoji="1" lang="ja-JP" altLang="en-US" dirty="0" smtClean="0"/>
              <a:t>隊庁舎、グラウンド、弾薬庫、射撃場などを整備予定</a:t>
            </a:r>
            <a:endParaRPr kumimoji="1" lang="en-US" altLang="ja-JP" dirty="0" smtClean="0"/>
          </a:p>
          <a:p>
            <a:r>
              <a:rPr lang="ja-JP" altLang="en-US" dirty="0" smtClean="0"/>
              <a:t>現時点</a:t>
            </a:r>
            <a:r>
              <a:rPr lang="ja-JP" altLang="en-US" dirty="0"/>
              <a:t>で</a:t>
            </a:r>
            <a:r>
              <a:rPr lang="ja-JP" altLang="en-US" dirty="0" smtClean="0"/>
              <a:t>は</a:t>
            </a:r>
            <a:r>
              <a:rPr lang="ja-JP" altLang="en-US" b="1" dirty="0" smtClean="0">
                <a:solidFill>
                  <a:srgbClr val="002060"/>
                </a:solidFill>
              </a:rPr>
              <a:t>地下指揮所を建設するかを含め</a:t>
            </a:r>
            <a:r>
              <a:rPr lang="ja-JP" altLang="en-US" dirty="0" smtClean="0"/>
              <a:t>、未決定</a:t>
            </a:r>
            <a:endParaRPr lang="en-US" altLang="ja-JP" dirty="0" smtClean="0"/>
          </a:p>
          <a:p>
            <a:pPr marL="0" indent="0">
              <a:buNone/>
            </a:pPr>
            <a:endParaRPr lang="en-US" altLang="ja-JP" dirty="0" smtClean="0"/>
          </a:p>
          <a:p>
            <a:endParaRPr kumimoji="1" lang="ja-JP" altLang="en-US" dirty="0"/>
          </a:p>
        </p:txBody>
      </p:sp>
      <p:sp>
        <p:nvSpPr>
          <p:cNvPr id="4" name="テキスト ボックス 3"/>
          <p:cNvSpPr txBox="1"/>
          <p:nvPr/>
        </p:nvSpPr>
        <p:spPr>
          <a:xfrm>
            <a:off x="5004048" y="3596767"/>
            <a:ext cx="3600400" cy="2185214"/>
          </a:xfrm>
          <a:prstGeom prst="rect">
            <a:avLst/>
          </a:prstGeom>
          <a:noFill/>
        </p:spPr>
        <p:txBody>
          <a:bodyPr wrap="square" rtlCol="0">
            <a:spAutoFit/>
          </a:bodyPr>
          <a:lstStyle/>
          <a:p>
            <a:r>
              <a:rPr kumimoji="1" lang="ja-JP" altLang="en-US" sz="2400" b="1" dirty="0" smtClean="0">
                <a:solidFill>
                  <a:srgbClr val="FF0000"/>
                </a:solidFill>
                <a:latin typeface="+mj-ea"/>
                <a:ea typeface="+mj-ea"/>
              </a:rPr>
              <a:t>「何も決まっていない」と言いながら、ミサイル部隊の地下指揮所をも検討中！</a:t>
            </a:r>
            <a:endParaRPr kumimoji="1" lang="en-US" altLang="ja-JP" sz="2400" b="1" dirty="0" smtClean="0">
              <a:solidFill>
                <a:srgbClr val="FF0000"/>
              </a:solidFill>
              <a:latin typeface="+mj-ea"/>
              <a:ea typeface="+mj-ea"/>
            </a:endParaRPr>
          </a:p>
          <a:p>
            <a:endParaRPr kumimoji="1" lang="en-US" altLang="ja-JP" sz="2400" b="1" dirty="0" smtClean="0">
              <a:solidFill>
                <a:srgbClr val="FF0000"/>
              </a:solidFill>
            </a:endParaRPr>
          </a:p>
          <a:p>
            <a:r>
              <a:rPr lang="ja-JP" altLang="en-US" sz="2000" dirty="0" smtClean="0"/>
              <a:t>ミサイル本体</a:t>
            </a:r>
            <a:r>
              <a:rPr lang="ja-JP" altLang="en-US" sz="2000" dirty="0"/>
              <a:t>、</a:t>
            </a:r>
            <a:r>
              <a:rPr lang="ja-JP" altLang="en-US" sz="2000" dirty="0" smtClean="0"/>
              <a:t>予備弾、</a:t>
            </a:r>
            <a:r>
              <a:rPr lang="ja-JP" altLang="en-US" sz="2000" dirty="0"/>
              <a:t>搭載</a:t>
            </a:r>
            <a:r>
              <a:rPr lang="ja-JP" altLang="en-US" sz="2000" dirty="0" smtClean="0"/>
              <a:t>車両も、当然地下壕に置くのだろう。</a:t>
            </a:r>
            <a:endParaRPr lang="en-US" altLang="ja-JP" sz="2000" dirty="0" smtClean="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573016"/>
            <a:ext cx="4128510" cy="2483004"/>
          </a:xfrm>
          <a:prstGeom prst="rect">
            <a:avLst/>
          </a:prstGeom>
        </p:spPr>
      </p:pic>
      <p:sp>
        <p:nvSpPr>
          <p:cNvPr id="6" name="テキスト ボックス 5"/>
          <p:cNvSpPr txBox="1"/>
          <p:nvPr/>
        </p:nvSpPr>
        <p:spPr>
          <a:xfrm>
            <a:off x="1115616" y="6062571"/>
            <a:ext cx="2432076" cy="338554"/>
          </a:xfrm>
          <a:prstGeom prst="rect">
            <a:avLst/>
          </a:prstGeom>
          <a:noFill/>
        </p:spPr>
        <p:txBody>
          <a:bodyPr wrap="none" rtlCol="0">
            <a:spAutoFit/>
          </a:bodyPr>
          <a:lstStyle/>
          <a:p>
            <a:r>
              <a:rPr kumimoji="1" lang="ja-JP" altLang="en-US" sz="1600" b="1" dirty="0" smtClean="0">
                <a:solidFill>
                  <a:srgbClr val="002060"/>
                </a:solidFill>
              </a:rPr>
              <a:t>奄美大島の駐屯地配置図</a:t>
            </a:r>
            <a:endParaRPr kumimoji="1" lang="ja-JP" altLang="en-US" sz="1600" b="1" dirty="0">
              <a:solidFill>
                <a:srgbClr val="002060"/>
              </a:solidFill>
            </a:endParaRPr>
          </a:p>
        </p:txBody>
      </p:sp>
    </p:spTree>
    <p:extLst>
      <p:ext uri="{BB962C8B-B14F-4D97-AF65-F5344CB8AC3E}">
        <p14:creationId xmlns:p14="http://schemas.microsoft.com/office/powerpoint/2010/main" val="781707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クール">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クール">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2435</TotalTime>
  <Words>736</Words>
  <Application>Microsoft Office PowerPoint</Application>
  <PresentationFormat>画面に合わせる (4:3)</PresentationFormat>
  <Paragraphs>128</Paragraphs>
  <Slides>14</Slides>
  <Notes>1</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クール</vt:lpstr>
      <vt:lpstr>まずは知ることから 自衛隊配備計画   「事前質問への防衛省の回答」からわかったこと </vt:lpstr>
      <vt:lpstr>「事前質問への防衛省の回答」って？</vt:lpstr>
      <vt:lpstr>配備部隊の構成　質問１～３への回答</vt:lpstr>
      <vt:lpstr>配備部隊の装備　質問４～９への回答　</vt:lpstr>
      <vt:lpstr>公開討論会で、「止める会」のビラについて 砥板市議は「『ミサイル基地』なんて！」と噛みついたけど</vt:lpstr>
      <vt:lpstr>「射程約１００km」はうそだった</vt:lpstr>
      <vt:lpstr>駐屯地にヘリが離発着　New! 　質問１０～１４への回答</vt:lpstr>
      <vt:lpstr>「駐屯地外に訓練場」否定せず　New!  質問２７への回答</vt:lpstr>
      <vt:lpstr>「地下指揮所」も検討 New!　質問８１～８４への回答</vt:lpstr>
      <vt:lpstr>石垣島で島嶼防衛・奪回戦争 New! 質問４９、５３への回答</vt:lpstr>
      <vt:lpstr>公開討論会で、「止める会」のビラについて 砥板市議は「『オスプレイが来る』なんて！」と息巻いたけど</vt:lpstr>
      <vt:lpstr>結局、島外避難しかないが．．．New! 質問１４０への回答</vt:lpstr>
      <vt:lpstr>有事の損害補償は皆無 New! 質問８５～８９への回答</vt:lpstr>
      <vt:lpstr>「陸上自衛隊配備計画」のまとめ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User</cp:lastModifiedBy>
  <cp:revision>162</cp:revision>
  <cp:lastPrinted>2016-08-16T08:03:47Z</cp:lastPrinted>
  <dcterms:created xsi:type="dcterms:W3CDTF">2016-08-14T08:28:24Z</dcterms:created>
  <dcterms:modified xsi:type="dcterms:W3CDTF">2019-04-05T14:17:17Z</dcterms:modified>
</cp:coreProperties>
</file>